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19" r:id="rId2"/>
    <p:sldId id="320" r:id="rId3"/>
    <p:sldId id="324" r:id="rId4"/>
    <p:sldId id="260" r:id="rId5"/>
    <p:sldId id="322" r:id="rId6"/>
    <p:sldId id="262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342" r:id="rId24"/>
    <p:sldId id="343" r:id="rId25"/>
    <p:sldId id="344" r:id="rId26"/>
    <p:sldId id="345" r:id="rId27"/>
    <p:sldId id="371" r:id="rId28"/>
    <p:sldId id="347" r:id="rId29"/>
    <p:sldId id="348" r:id="rId30"/>
    <p:sldId id="349" r:id="rId31"/>
    <p:sldId id="350" r:id="rId32"/>
    <p:sldId id="351" r:id="rId33"/>
    <p:sldId id="352" r:id="rId34"/>
    <p:sldId id="353" r:id="rId35"/>
    <p:sldId id="354" r:id="rId36"/>
    <p:sldId id="355" r:id="rId37"/>
    <p:sldId id="356" r:id="rId38"/>
    <p:sldId id="357" r:id="rId39"/>
    <p:sldId id="358" r:id="rId40"/>
    <p:sldId id="359" r:id="rId41"/>
    <p:sldId id="360" r:id="rId42"/>
    <p:sldId id="361" r:id="rId43"/>
    <p:sldId id="362" r:id="rId44"/>
    <p:sldId id="363" r:id="rId45"/>
    <p:sldId id="364" r:id="rId46"/>
    <p:sldId id="365" r:id="rId47"/>
    <p:sldId id="366" r:id="rId48"/>
    <p:sldId id="367" r:id="rId49"/>
    <p:sldId id="368" r:id="rId50"/>
    <p:sldId id="369" r:id="rId5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5" autoAdjust="0"/>
  </p:normalViewPr>
  <p:slideViewPr>
    <p:cSldViewPr>
      <p:cViewPr varScale="1">
        <p:scale>
          <a:sx n="111" d="100"/>
          <a:sy n="111" d="100"/>
        </p:scale>
        <p:origin x="-1614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97D0FC-0651-4F2A-A01B-F684763F8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41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3B0500-6DE5-4531-9E3E-F70FBEEFAC7D}" type="slidenum">
              <a:rPr lang="en-US" altLang="fr-FR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fr-FR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</p:spPr>
        <p:txBody>
          <a:bodyPr/>
          <a:lstStyle/>
          <a:p>
            <a:pPr eaLnBrk="1" hangingPunct="1"/>
            <a:endParaRPr lang="da-DK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562" eaLnBrk="0" hangingPunct="0">
              <a:defRPr b="1">
                <a:solidFill>
                  <a:schemeClr val="tx2"/>
                </a:solidFill>
                <a:latin typeface="Arial" charset="0"/>
              </a:defRPr>
            </a:lvl1pPr>
            <a:lvl2pPr marL="742862" indent="-285717" defTabSz="955562" eaLnBrk="0" hangingPunct="0">
              <a:defRPr b="1">
                <a:solidFill>
                  <a:schemeClr val="tx2"/>
                </a:solidFill>
                <a:latin typeface="Arial" charset="0"/>
              </a:defRPr>
            </a:lvl2pPr>
            <a:lvl3pPr marL="1142866" indent="-228573" defTabSz="955562" eaLnBrk="0" hangingPunct="0">
              <a:defRPr b="1">
                <a:solidFill>
                  <a:schemeClr val="tx2"/>
                </a:solidFill>
                <a:latin typeface="Arial" charset="0"/>
              </a:defRPr>
            </a:lvl3pPr>
            <a:lvl4pPr marL="1600012" indent="-228573" defTabSz="955562" eaLnBrk="0" hangingPunct="0">
              <a:defRPr b="1">
                <a:solidFill>
                  <a:schemeClr val="tx2"/>
                </a:solidFill>
                <a:latin typeface="Arial" charset="0"/>
              </a:defRPr>
            </a:lvl4pPr>
            <a:lvl5pPr marL="2057158" indent="-228573" defTabSz="955562" eaLnBrk="0" hangingPunct="0">
              <a:defRPr b="1">
                <a:solidFill>
                  <a:schemeClr val="tx2"/>
                </a:solidFill>
                <a:latin typeface="Arial" charset="0"/>
              </a:defRPr>
            </a:lvl5pPr>
            <a:lvl6pPr marL="2514305" indent="-228573" algn="ctr" defTabSz="955562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6pPr>
            <a:lvl7pPr marL="2971451" indent="-228573" algn="ctr" defTabSz="955562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7pPr>
            <a:lvl8pPr marL="3428598" indent="-228573" algn="ctr" defTabSz="955562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8pPr>
            <a:lvl9pPr marL="3885743" indent="-228573" algn="ctr" defTabSz="955562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955A9E71-D11D-422C-BD9D-0324E25A1D99}" type="slidenum">
              <a:rPr lang="en-GB" b="0" smtClean="0">
                <a:solidFill>
                  <a:schemeClr val="tx1"/>
                </a:solidFill>
              </a:rPr>
              <a:pPr eaLnBrk="1" hangingPunct="1"/>
              <a:t>3</a:t>
            </a:fld>
            <a:endParaRPr lang="en-GB" b="0" smtClean="0">
              <a:solidFill>
                <a:schemeClr val="tx1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6D2901-2F4A-4EE6-96BD-4E7A1EB7FE81}" type="slidenum">
              <a:rPr lang="en-US" altLang="fr-FR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fr-FR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DA8296C-3C71-4C9C-902F-524550C6BCBC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da-DK" sz="11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6E19F30-317B-4028-B348-7AADA540F4AA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da-DK" sz="11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2155AB-6179-4D1C-88EA-4F70CD2D5BD1}" type="slidenum">
              <a:rPr lang="en-US" altLang="da-DK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da-DK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061504-0B9A-4DBF-B569-7F29C86D7434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da-DK" sz="11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0311C2-A602-44D4-8398-40AF9DE1FC58}" type="slidenum">
              <a:rPr lang="en-US" altLang="fr-FR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fr-FR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874E06-07A6-43E5-A1E7-221F22E02FBA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da-DK" sz="11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A60993-A3D6-49D9-9D92-0DAA811F5AF6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da-DK" sz="110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7A2FD7F-3ACA-4939-B344-54E44F01ABCB}" type="slidenum">
              <a:rPr lang="en-US" altLang="fr-FR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fr-FR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CAEF89-D4C7-48D2-88B8-AE22993AAAAD}" type="slidenum">
              <a:rPr lang="en-US" altLang="fr-FR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fr-FR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4D127C-C045-452A-9851-B7D7E8C5FBEA}" type="slidenum">
              <a:rPr lang="en-US" altLang="fr-FR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fr-FR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ED503F-49E6-4222-BF74-3C61BD9935A1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da-DK" sz="11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4E5471-6630-4849-B9E7-DD36F89A170F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da-DK" sz="110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362396-B42A-44DB-8B9A-A64ACCD7B90B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da-DK" sz="11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09B0189-A342-4D2C-B2C2-002985B68E70}" type="slidenum">
              <a:rPr lang="en-US" altLang="fr-FR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fr-FR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BB7754F-2843-44AD-A3A9-15192B618B51}" type="slidenum">
              <a:rPr lang="en-US" altLang="fr-FR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fr-FR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0DB8A06-8999-4DDC-BF17-58EC632FF1FB}" type="slidenum">
              <a:rPr lang="en-US" altLang="fr-FR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fr-FR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</p:spPr>
        <p:txBody>
          <a:bodyPr/>
          <a:lstStyle/>
          <a:p>
            <a:pPr eaLnBrk="1" hangingPunct="1"/>
            <a:endParaRPr lang="da-DK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385179-F418-48F9-958E-1DF8DAD129DA}" type="slidenum">
              <a:rPr lang="en-US" altLang="fr-FR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fr-FR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58E028-6645-4AA6-A43A-24AF7741DBCC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da-DK" sz="1100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1075E60-4F1A-4682-A1E7-E8B1AAC86576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da-DK" sz="110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C4CFBB-9707-47C0-B191-E1A89EB3DBD1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da-DK" sz="110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7742CB-FCCF-4858-9FD9-9441219D86AF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da-DK" sz="1100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E4B7042-35C6-49F9-8E21-00DA8810A72B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da-DK" sz="1100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681D3F-391C-476A-B696-B71ABE5EB267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da-DK" sz="1100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6482B1-8621-48B4-8908-F7633D5C0F43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da-DK" sz="1100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12128B-EC64-4028-B4C4-3AA8FC3533F8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37</a:t>
            </a:fld>
            <a:endParaRPr lang="en-US" altLang="da-DK" sz="1100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D38C51-3EAE-425C-B426-9B4A64CC93C0}" type="slidenum">
              <a:rPr lang="en-US" altLang="fr-FR" smtClean="0"/>
              <a:pPr eaLnBrk="1" hangingPunct="1">
                <a:spcBef>
                  <a:spcPct val="0"/>
                </a:spcBef>
              </a:pPr>
              <a:t>38</a:t>
            </a:fld>
            <a:endParaRPr lang="en-US" altLang="fr-FR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789265E-F533-46C3-9CD1-EE9BD1512E0B}" type="slidenum">
              <a:rPr lang="en-US" altLang="fr-FR" smtClean="0"/>
              <a:pPr eaLnBrk="1" hangingPunct="1">
                <a:spcBef>
                  <a:spcPct val="0"/>
                </a:spcBef>
              </a:pPr>
              <a:t>39</a:t>
            </a:fld>
            <a:endParaRPr lang="en-US" altLang="fr-FR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6CB8455-2B9E-4CF1-B352-308479AA4B63}" type="slidenum">
              <a:rPr lang="en-US" altLang="fr-FR" smtClean="0"/>
              <a:pPr eaLnBrk="1" hangingPunct="1">
                <a:spcBef>
                  <a:spcPct val="0"/>
                </a:spcBef>
              </a:pPr>
              <a:t>42</a:t>
            </a:fld>
            <a:endParaRPr lang="en-US" altLang="fr-FR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2067854-7FAC-4309-B41C-0ACBD1C9C885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44</a:t>
            </a:fld>
            <a:endParaRPr lang="en-US" altLang="da-DK" sz="1100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AE22A69-D415-45E7-A03E-7864BD0AF196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47</a:t>
            </a:fld>
            <a:endParaRPr lang="en-US" altLang="da-DK" sz="1100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09613" indent="-271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092200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2876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966913" indent="-2174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241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8813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385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795713" indent="-2174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90C9A8-2A8D-47EA-BC57-7D97D7258970}" type="slidenum">
              <a:rPr lang="en-US" altLang="da-DK" sz="1100" smtClean="0"/>
              <a:pPr eaLnBrk="1" hangingPunct="1">
                <a:spcBef>
                  <a:spcPct val="0"/>
                </a:spcBef>
              </a:pPr>
              <a:t>48</a:t>
            </a:fld>
            <a:endParaRPr lang="en-US" altLang="da-DK" sz="1100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4F9E1C-92B6-4EC2-A9D9-41424B9930FB}" type="slidenum">
              <a:rPr lang="en-US" altLang="fr-FR" smtClean="0"/>
              <a:pPr eaLnBrk="1" hangingPunct="1">
                <a:spcBef>
                  <a:spcPct val="0"/>
                </a:spcBef>
              </a:pPr>
              <a:t>49</a:t>
            </a:fld>
            <a:endParaRPr lang="en-US" altLang="fr-FR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E4DC664-5C9C-4D5D-86F7-E61B5D24260B}" type="slidenum">
              <a:rPr lang="en-US" altLang="fr-FR" smtClean="0"/>
              <a:pPr eaLnBrk="1" hangingPunct="1">
                <a:spcBef>
                  <a:spcPct val="0"/>
                </a:spcBef>
              </a:pPr>
              <a:t>50</a:t>
            </a:fld>
            <a:endParaRPr lang="en-US" altLang="fr-FR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2E01B-F5D7-43DA-8DA3-19318A2703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48158-F0B7-4C74-80CD-D9407B0186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125DA-F982-4A3D-B050-161E5B119D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B0633-3A2C-44CD-865F-09FEB1C51A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91342-FFFC-4A50-9E52-FA890E0EDC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34E94-7CB4-47D3-A197-98CA863F8F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2373E-03D7-409C-998B-5F02B2B771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93EC2-CFE8-4D58-90A4-8EB991F7AA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51402-F14B-43FD-9406-21111CA755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624A0-AA95-421C-9C2D-A78325C10A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A3DCC-DBD0-45BF-AAE3-3268257250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286000"/>
            <a:ext cx="8229600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Klik for at redigere teksttypografierne i masteren</a:t>
            </a:r>
          </a:p>
          <a:p>
            <a:pPr lvl="1"/>
            <a:r>
              <a:rPr lang="en-GB" altLang="fr-FR" smtClean="0"/>
              <a:t>Andet niveau</a:t>
            </a:r>
          </a:p>
          <a:p>
            <a:pPr lvl="2"/>
            <a:r>
              <a:rPr lang="en-GB" altLang="fr-FR" smtClean="0"/>
              <a:t>Tredje niveau</a:t>
            </a:r>
          </a:p>
          <a:p>
            <a:pPr lvl="3"/>
            <a:r>
              <a:rPr lang="en-GB" altLang="fr-FR" smtClean="0"/>
              <a:t>Fjerde niveau</a:t>
            </a:r>
          </a:p>
          <a:p>
            <a:pPr lvl="4"/>
            <a:r>
              <a:rPr lang="en-GB" altLang="fr-FR" smtClean="0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5EE3B75-535E-4B6F-B72C-3B02CC701F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88" y="0"/>
            <a:ext cx="91440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7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27988" y="149225"/>
            <a:ext cx="8239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../Projects/Coordination%20of%20BA%20marketing/Product%20Range%20Presentations/Video%20and%20pdf%20dVD/Vicon%20Demo/Rotaflow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../Projects/Coordination%20of%20BA%20marketing/Product%20Range%20Presentations/Video%20and%20pdf%20dVD/Vicon%20Demo/Rotaflow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9.png"/><Relationship Id="rId7" Type="http://schemas.openxmlformats.org/officeDocument/2006/relationships/image" Target="../media/image1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63.png"/><Relationship Id="rId4" Type="http://schemas.openxmlformats.org/officeDocument/2006/relationships/image" Target="../media/image9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648200"/>
            <a:ext cx="4546600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a-DK" sz="3200" dirty="0" smtClean="0"/>
              <a:t>Gallignani Variable </a:t>
            </a:r>
            <a:r>
              <a:rPr lang="da-DK" sz="3200" dirty="0"/>
              <a:t>Chamber Round Balers </a:t>
            </a:r>
          </a:p>
          <a:p>
            <a:pPr>
              <a:defRPr/>
            </a:pPr>
            <a:endParaRPr lang="da-DK" dirty="0"/>
          </a:p>
          <a:p>
            <a:pPr>
              <a:defRPr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Product Information 2016</a:t>
            </a:r>
          </a:p>
        </p:txBody>
      </p:sp>
      <p:cxnSp>
        <p:nvCxnSpPr>
          <p:cNvPr id="9" name="Straight Connector 4"/>
          <p:cNvCxnSpPr/>
          <p:nvPr/>
        </p:nvCxnSpPr>
        <p:spPr>
          <a:xfrm>
            <a:off x="533400" y="5791200"/>
            <a:ext cx="396716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3333"/>
          <a:stretch/>
        </p:blipFill>
        <p:spPr bwMode="auto">
          <a:xfrm>
            <a:off x="0" y="11517"/>
            <a:ext cx="91440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8380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3"/>
          <p:cNvSpPr txBox="1">
            <a:spLocks noChangeArrowheads="1"/>
          </p:cNvSpPr>
          <p:nvPr/>
        </p:nvSpPr>
        <p:spPr bwMode="auto">
          <a:xfrm>
            <a:off x="1835150" y="4670425"/>
            <a:ext cx="2579688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fr-FR" sz="1400" dirty="0"/>
              <a:t>Open / Dry Crop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fr-FR" sz="1400" dirty="0"/>
              <a:t>Variable Chamber Baler</a:t>
            </a:r>
          </a:p>
        </p:txBody>
      </p:sp>
      <p:sp>
        <p:nvSpPr>
          <p:cNvPr id="3078" name="Text Box 13"/>
          <p:cNvSpPr txBox="1">
            <a:spLocks noChangeArrowheads="1"/>
          </p:cNvSpPr>
          <p:nvPr/>
        </p:nvSpPr>
        <p:spPr bwMode="auto">
          <a:xfrm>
            <a:off x="1942682" y="4259262"/>
            <a:ext cx="257968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a-DK" altLang="fr-FR" sz="1400" b="1" dirty="0" smtClean="0"/>
              <a:t>GV 416- 418 S-Line</a:t>
            </a:r>
            <a:endParaRPr lang="da-DK" altLang="fr-FR" sz="1400" b="1" dirty="0">
              <a:cs typeface="Arial" pitchFamily="34" charset="0"/>
            </a:endParaRPr>
          </a:p>
        </p:txBody>
      </p:sp>
      <p:sp>
        <p:nvSpPr>
          <p:cNvPr id="3079" name="Text Box 13"/>
          <p:cNvSpPr txBox="1">
            <a:spLocks noChangeArrowheads="1"/>
          </p:cNvSpPr>
          <p:nvPr/>
        </p:nvSpPr>
        <p:spPr bwMode="auto">
          <a:xfrm>
            <a:off x="4859338" y="4670425"/>
            <a:ext cx="2579687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fr-FR" sz="1400" dirty="0"/>
              <a:t>Immediate Rolling / Wet Crop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fr-FR" sz="1400" dirty="0"/>
              <a:t>Variable Chamber Baler</a:t>
            </a:r>
          </a:p>
        </p:txBody>
      </p:sp>
      <p:sp>
        <p:nvSpPr>
          <p:cNvPr id="3080" name="Rectangle 10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7467600" y="0"/>
            <a:ext cx="1676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cxnSp>
        <p:nvCxnSpPr>
          <p:cNvPr id="20" name="Straight Connector 20"/>
          <p:cNvCxnSpPr/>
          <p:nvPr/>
        </p:nvCxnSpPr>
        <p:spPr>
          <a:xfrm>
            <a:off x="4859338" y="4624388"/>
            <a:ext cx="2579687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835150" y="4624388"/>
            <a:ext cx="257968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021" y="1818295"/>
            <a:ext cx="2331945" cy="233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208" y="1844823"/>
            <a:ext cx="2331945" cy="233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727564" y="4257674"/>
            <a:ext cx="257968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a-DK" altLang="fr-FR" sz="1400" b="1" dirty="0" smtClean="0"/>
              <a:t>GV 516- 520 Pro-Line</a:t>
            </a:r>
            <a:endParaRPr lang="da-DK" altLang="fr-FR" sz="14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803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2"/>
          <p:cNvSpPr>
            <a:spLocks noChangeArrowheads="1"/>
          </p:cNvSpPr>
          <p:nvPr/>
        </p:nvSpPr>
        <p:spPr bwMode="auto">
          <a:xfrm>
            <a:off x="597790" y="1519200"/>
            <a:ext cx="8352730" cy="4934136"/>
          </a:xfrm>
          <a:prstGeom prst="rect">
            <a:avLst/>
          </a:prstGeom>
          <a:solidFill>
            <a:schemeClr val="bg1"/>
          </a:solidFill>
          <a:ln w="9525">
            <a:solidFill>
              <a:srgbClr val="FFE68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764704"/>
            <a:ext cx="8229600" cy="838200"/>
          </a:xfrm>
        </p:spPr>
        <p:txBody>
          <a:bodyPr/>
          <a:lstStyle/>
          <a:p>
            <a:r>
              <a:rPr lang="en-US" dirty="0" smtClean="0"/>
              <a:t>Variable Chamber Round Balers</a:t>
            </a:r>
          </a:p>
        </p:txBody>
      </p:sp>
      <p:sp>
        <p:nvSpPr>
          <p:cNvPr id="5166" name="Text Box 125"/>
          <p:cNvSpPr txBox="1">
            <a:spLocks noChangeArrowheads="1"/>
          </p:cNvSpPr>
          <p:nvPr/>
        </p:nvSpPr>
        <p:spPr bwMode="auto">
          <a:xfrm>
            <a:off x="3007645" y="3058321"/>
            <a:ext cx="1199925" cy="64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da-DK" sz="1100" b="0" dirty="0">
                <a:solidFill>
                  <a:schemeClr val="tx1"/>
                </a:solidFill>
              </a:rPr>
              <a:t>Variable Balers</a:t>
            </a:r>
          </a:p>
          <a:p>
            <a:pPr eaLnBrk="1" hangingPunct="1">
              <a:spcBef>
                <a:spcPct val="20000"/>
              </a:spcBef>
            </a:pPr>
            <a:r>
              <a:rPr lang="da-DK" sz="1100" b="0" dirty="0">
                <a:solidFill>
                  <a:schemeClr val="tx1"/>
                </a:solidFill>
              </a:rPr>
              <a:t>Dry Crop Ch.</a:t>
            </a:r>
          </a:p>
          <a:p>
            <a:pPr eaLnBrk="1" hangingPunct="1">
              <a:spcBef>
                <a:spcPct val="20000"/>
              </a:spcBef>
            </a:pPr>
            <a:r>
              <a:rPr lang="da-DK" sz="1100" b="0" dirty="0">
                <a:solidFill>
                  <a:schemeClr val="tx1"/>
                </a:solidFill>
              </a:rPr>
              <a:t>1.65m Bale Ø</a:t>
            </a:r>
          </a:p>
        </p:txBody>
      </p:sp>
      <p:sp>
        <p:nvSpPr>
          <p:cNvPr id="5167" name="Text Box 138"/>
          <p:cNvSpPr txBox="1">
            <a:spLocks noChangeArrowheads="1"/>
          </p:cNvSpPr>
          <p:nvPr/>
        </p:nvSpPr>
        <p:spPr bwMode="auto">
          <a:xfrm>
            <a:off x="4207570" y="3058321"/>
            <a:ext cx="1182850" cy="64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defPPr>
              <a:defRPr lang="en-US"/>
            </a:defPPr>
            <a:lvl1pPr eaLnBrk="1" hangingPunct="1">
              <a:spcBef>
                <a:spcPct val="20000"/>
              </a:spcBef>
              <a:defRPr sz="900" b="0">
                <a:solidFill>
                  <a:schemeClr val="tx1"/>
                </a:solidFill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da-DK" sz="1100" dirty="0"/>
              <a:t>Variable Balers</a:t>
            </a:r>
          </a:p>
          <a:p>
            <a:r>
              <a:rPr lang="da-DK" sz="1100" dirty="0"/>
              <a:t>Dry Crop Ch.</a:t>
            </a:r>
          </a:p>
          <a:p>
            <a:r>
              <a:rPr lang="da-DK" sz="1100" dirty="0"/>
              <a:t>1.80m Bale Ø</a:t>
            </a:r>
          </a:p>
        </p:txBody>
      </p:sp>
      <p:sp>
        <p:nvSpPr>
          <p:cNvPr id="5168" name="Text Box 139"/>
          <p:cNvSpPr txBox="1">
            <a:spLocks noChangeArrowheads="1"/>
          </p:cNvSpPr>
          <p:nvPr/>
        </p:nvSpPr>
        <p:spPr bwMode="auto">
          <a:xfrm>
            <a:off x="6804248" y="3058649"/>
            <a:ext cx="1182851" cy="64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defPPr>
              <a:defRPr lang="en-US"/>
            </a:defPPr>
            <a:lvl1pPr eaLnBrk="1" hangingPunct="1">
              <a:spcBef>
                <a:spcPct val="20000"/>
              </a:spcBef>
              <a:defRPr sz="900" b="0">
                <a:solidFill>
                  <a:schemeClr val="tx1"/>
                </a:solidFill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da-DK" sz="1100" dirty="0"/>
              <a:t>Variable Balers</a:t>
            </a:r>
          </a:p>
          <a:p>
            <a:r>
              <a:rPr lang="da-DK" sz="1100" smtClean="0"/>
              <a:t>Wet </a:t>
            </a:r>
            <a:r>
              <a:rPr lang="da-DK" sz="1100" dirty="0"/>
              <a:t>Crop Ch.</a:t>
            </a:r>
          </a:p>
          <a:p>
            <a:r>
              <a:rPr lang="da-DK" sz="1100" dirty="0"/>
              <a:t>2.00m Bale Ø</a:t>
            </a:r>
          </a:p>
        </p:txBody>
      </p:sp>
      <p:sp>
        <p:nvSpPr>
          <p:cNvPr id="5184" name="Text Box 187"/>
          <p:cNvSpPr txBox="1">
            <a:spLocks noChangeArrowheads="1"/>
          </p:cNvSpPr>
          <p:nvPr/>
        </p:nvSpPr>
        <p:spPr bwMode="auto">
          <a:xfrm>
            <a:off x="5592346" y="3058649"/>
            <a:ext cx="1200981" cy="64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defPPr>
              <a:defRPr lang="en-US"/>
            </a:defPPr>
            <a:lvl1pPr eaLnBrk="1" hangingPunct="1">
              <a:spcBef>
                <a:spcPct val="20000"/>
              </a:spcBef>
              <a:defRPr sz="900" b="0">
                <a:solidFill>
                  <a:schemeClr val="tx1"/>
                </a:solidFill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da-DK" sz="1100" dirty="0"/>
              <a:t>Variable Balers</a:t>
            </a:r>
          </a:p>
          <a:p>
            <a:r>
              <a:rPr lang="da-DK" sz="1100" smtClean="0"/>
              <a:t>Wet </a:t>
            </a:r>
            <a:r>
              <a:rPr lang="da-DK" sz="1100" dirty="0"/>
              <a:t>Crop Ch.</a:t>
            </a:r>
          </a:p>
          <a:p>
            <a:r>
              <a:rPr lang="da-DK" sz="1100" dirty="0"/>
              <a:t>1.65m Bale Ø</a:t>
            </a:r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2993529" y="5200325"/>
            <a:ext cx="1214041" cy="503237"/>
          </a:xfrm>
          <a:prstGeom prst="rect">
            <a:avLst/>
          </a:prstGeom>
          <a:solidFill>
            <a:srgbClr val="FFE680">
              <a:alpha val="5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 sz="1100" b="0" dirty="0"/>
          </a:p>
        </p:txBody>
      </p:sp>
      <p:sp>
        <p:nvSpPr>
          <p:cNvPr id="38" name="Rectangle 17"/>
          <p:cNvSpPr>
            <a:spLocks noChangeArrowheads="1"/>
          </p:cNvSpPr>
          <p:nvPr/>
        </p:nvSpPr>
        <p:spPr bwMode="auto">
          <a:xfrm>
            <a:off x="2993529" y="4695500"/>
            <a:ext cx="1214041" cy="503237"/>
          </a:xfrm>
          <a:prstGeom prst="rect">
            <a:avLst/>
          </a:prstGeom>
          <a:solidFill>
            <a:srgbClr val="FFE680">
              <a:alpha val="3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sz="11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416 R </a:t>
            </a:r>
            <a:r>
              <a:rPr lang="fr-FR" sz="11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S-Line</a:t>
            </a:r>
            <a:endParaRPr lang="fr-FR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87"/>
          <p:cNvSpPr>
            <a:spLocks noChangeArrowheads="1"/>
          </p:cNvSpPr>
          <p:nvPr/>
        </p:nvSpPr>
        <p:spPr bwMode="auto">
          <a:xfrm>
            <a:off x="2993529" y="3692419"/>
            <a:ext cx="1214041" cy="503238"/>
          </a:xfrm>
          <a:prstGeom prst="rect">
            <a:avLst/>
          </a:prstGeom>
          <a:solidFill>
            <a:srgbClr val="FFE6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V 416 F </a:t>
            </a:r>
            <a:r>
              <a:rPr lang="fr-FR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S-Line</a:t>
            </a:r>
            <a:endParaRPr lang="fr-FR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167"/>
          <p:cNvSpPr>
            <a:spLocks noChangeArrowheads="1"/>
          </p:cNvSpPr>
          <p:nvPr/>
        </p:nvSpPr>
        <p:spPr bwMode="auto">
          <a:xfrm>
            <a:off x="2987824" y="5703560"/>
            <a:ext cx="1223412" cy="503238"/>
          </a:xfrm>
          <a:prstGeom prst="rect">
            <a:avLst/>
          </a:prstGeom>
          <a:solidFill>
            <a:srgbClr val="FFE6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 sz="1100" b="0">
              <a:solidFill>
                <a:schemeClr val="tx1"/>
              </a:solidFill>
            </a:endParaRP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4207570" y="5198681"/>
            <a:ext cx="1176375" cy="503237"/>
          </a:xfrm>
          <a:prstGeom prst="rect">
            <a:avLst/>
          </a:prstGeom>
          <a:solidFill>
            <a:srgbClr val="FFE680">
              <a:alpha val="5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 sz="1100" b="0" dirty="0">
              <a:solidFill>
                <a:schemeClr val="bg2"/>
              </a:solidFill>
            </a:endParaRPr>
          </a:p>
        </p:txBody>
      </p:sp>
      <p:sp>
        <p:nvSpPr>
          <p:cNvPr id="42" name="Rectangle 17"/>
          <p:cNvSpPr>
            <a:spLocks noChangeArrowheads="1"/>
          </p:cNvSpPr>
          <p:nvPr/>
        </p:nvSpPr>
        <p:spPr bwMode="auto">
          <a:xfrm>
            <a:off x="4207570" y="4693856"/>
            <a:ext cx="1176375" cy="503237"/>
          </a:xfrm>
          <a:prstGeom prst="rect">
            <a:avLst/>
          </a:prstGeom>
          <a:solidFill>
            <a:srgbClr val="FFE680">
              <a:alpha val="3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sz="11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418 R </a:t>
            </a:r>
            <a:r>
              <a:rPr lang="fr-FR" sz="11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S-Line</a:t>
            </a:r>
            <a:endParaRPr lang="fr-FR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87"/>
          <p:cNvSpPr>
            <a:spLocks noChangeArrowheads="1"/>
          </p:cNvSpPr>
          <p:nvPr/>
        </p:nvSpPr>
        <p:spPr bwMode="auto">
          <a:xfrm>
            <a:off x="4207570" y="3690775"/>
            <a:ext cx="1176375" cy="503238"/>
          </a:xfrm>
          <a:prstGeom prst="rect">
            <a:avLst/>
          </a:prstGeom>
          <a:solidFill>
            <a:srgbClr val="FFE6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GV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418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S-Line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167"/>
          <p:cNvSpPr>
            <a:spLocks noChangeArrowheads="1"/>
          </p:cNvSpPr>
          <p:nvPr/>
        </p:nvSpPr>
        <p:spPr bwMode="auto">
          <a:xfrm>
            <a:off x="4207570" y="5703560"/>
            <a:ext cx="1176375" cy="503238"/>
          </a:xfrm>
          <a:prstGeom prst="rect">
            <a:avLst/>
          </a:prstGeom>
          <a:solidFill>
            <a:srgbClr val="FFE6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 sz="1100" b="0">
              <a:solidFill>
                <a:schemeClr val="tx1"/>
              </a:solidFill>
            </a:endParaRPr>
          </a:p>
        </p:txBody>
      </p:sp>
      <p:sp>
        <p:nvSpPr>
          <p:cNvPr id="45" name="Rectangle 87"/>
          <p:cNvSpPr>
            <a:spLocks noChangeArrowheads="1"/>
          </p:cNvSpPr>
          <p:nvPr/>
        </p:nvSpPr>
        <p:spPr bwMode="auto">
          <a:xfrm>
            <a:off x="2971925" y="4199011"/>
            <a:ext cx="1214041" cy="503238"/>
          </a:xfrm>
          <a:prstGeom prst="rect">
            <a:avLst/>
          </a:prstGeom>
          <a:solidFill>
            <a:srgbClr val="FFE680">
              <a:alpha val="5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16 FD  </a:t>
            </a:r>
            <a:r>
              <a:rPr lang="fr-FR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S-Line</a:t>
            </a:r>
            <a:endParaRPr lang="fr-FR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87"/>
          <p:cNvSpPr>
            <a:spLocks noChangeArrowheads="1"/>
          </p:cNvSpPr>
          <p:nvPr/>
        </p:nvSpPr>
        <p:spPr bwMode="auto">
          <a:xfrm>
            <a:off x="4185966" y="4192260"/>
            <a:ext cx="1176375" cy="503238"/>
          </a:xfrm>
          <a:prstGeom prst="rect">
            <a:avLst/>
          </a:prstGeom>
          <a:solidFill>
            <a:srgbClr val="FFE680">
              <a:alpha val="5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18 FD </a:t>
            </a:r>
            <a:r>
              <a:rPr lang="fr-FR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S-Line</a:t>
            </a:r>
            <a:endParaRPr lang="fr-FR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5324303" y="5225917"/>
            <a:ext cx="1514205" cy="492117"/>
          </a:xfrm>
          <a:prstGeom prst="rect">
            <a:avLst/>
          </a:prstGeom>
          <a:solidFill>
            <a:srgbClr val="FFE680">
              <a:alpha val="5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GV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516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SC14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ProLine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17"/>
          <p:cNvSpPr>
            <a:spLocks noChangeArrowheads="1"/>
          </p:cNvSpPr>
          <p:nvPr/>
        </p:nvSpPr>
        <p:spPr bwMode="auto">
          <a:xfrm>
            <a:off x="5394087" y="4709974"/>
            <a:ext cx="1444421" cy="492117"/>
          </a:xfrm>
          <a:prstGeom prst="rect">
            <a:avLst/>
          </a:prstGeom>
          <a:solidFill>
            <a:srgbClr val="FFE680">
              <a:alpha val="3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sz="11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516 R </a:t>
            </a:r>
            <a:r>
              <a:rPr lang="fr-FR" sz="11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ProLine</a:t>
            </a:r>
            <a:endParaRPr lang="fr-FR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87"/>
          <p:cNvSpPr>
            <a:spLocks noChangeArrowheads="1"/>
          </p:cNvSpPr>
          <p:nvPr/>
        </p:nvSpPr>
        <p:spPr bwMode="auto">
          <a:xfrm>
            <a:off x="5394087" y="3706893"/>
            <a:ext cx="1444421" cy="492118"/>
          </a:xfrm>
          <a:prstGeom prst="rect">
            <a:avLst/>
          </a:prstGeom>
          <a:solidFill>
            <a:srgbClr val="FFE6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100" b="0" dirty="0"/>
          </a:p>
        </p:txBody>
      </p:sp>
      <p:sp>
        <p:nvSpPr>
          <p:cNvPr id="50" name="Rectangle 167"/>
          <p:cNvSpPr>
            <a:spLocks noChangeArrowheads="1"/>
          </p:cNvSpPr>
          <p:nvPr/>
        </p:nvSpPr>
        <p:spPr bwMode="auto">
          <a:xfrm>
            <a:off x="5362341" y="5739090"/>
            <a:ext cx="1451762" cy="492118"/>
          </a:xfrm>
          <a:prstGeom prst="rect">
            <a:avLst/>
          </a:prstGeom>
          <a:solidFill>
            <a:srgbClr val="FFE6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GV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516 </a:t>
            </a:r>
            <a:r>
              <a:rPr lang="en-US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SC25 </a:t>
            </a:r>
            <a:r>
              <a:rPr lang="en-US" sz="11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ProLine</a:t>
            </a:r>
            <a:endParaRPr lang="el-GR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6838509" y="5234210"/>
            <a:ext cx="1588565" cy="506592"/>
          </a:xfrm>
          <a:prstGeom prst="rect">
            <a:avLst/>
          </a:prstGeom>
          <a:solidFill>
            <a:srgbClr val="FFE680">
              <a:alpha val="5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V 520 SC14 </a:t>
            </a:r>
            <a:r>
              <a:rPr lang="en-US" sz="11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ProLine</a:t>
            </a:r>
            <a:endParaRPr lang="el-GR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17"/>
          <p:cNvSpPr>
            <a:spLocks noChangeArrowheads="1"/>
          </p:cNvSpPr>
          <p:nvPr/>
        </p:nvSpPr>
        <p:spPr bwMode="auto">
          <a:xfrm>
            <a:off x="6838509" y="4729385"/>
            <a:ext cx="1588565" cy="506592"/>
          </a:xfrm>
          <a:prstGeom prst="rect">
            <a:avLst/>
          </a:prstGeom>
          <a:solidFill>
            <a:srgbClr val="FFE680">
              <a:alpha val="3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sz="11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520 R </a:t>
            </a:r>
            <a:r>
              <a:rPr lang="fr-FR" sz="11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ProLine</a:t>
            </a:r>
            <a:endParaRPr lang="fr-FR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87"/>
          <p:cNvSpPr>
            <a:spLocks noChangeArrowheads="1"/>
          </p:cNvSpPr>
          <p:nvPr/>
        </p:nvSpPr>
        <p:spPr bwMode="auto">
          <a:xfrm>
            <a:off x="6838509" y="3726305"/>
            <a:ext cx="1588565" cy="506593"/>
          </a:xfrm>
          <a:prstGeom prst="rect">
            <a:avLst/>
          </a:prstGeom>
          <a:solidFill>
            <a:srgbClr val="FFE6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100" b="0" dirty="0"/>
          </a:p>
        </p:txBody>
      </p:sp>
      <p:sp>
        <p:nvSpPr>
          <p:cNvPr id="54" name="Rectangle 167"/>
          <p:cNvSpPr>
            <a:spLocks noChangeArrowheads="1"/>
          </p:cNvSpPr>
          <p:nvPr/>
        </p:nvSpPr>
        <p:spPr bwMode="auto">
          <a:xfrm>
            <a:off x="6838509" y="5739090"/>
            <a:ext cx="1588565" cy="506593"/>
          </a:xfrm>
          <a:prstGeom prst="rect">
            <a:avLst/>
          </a:prstGeom>
          <a:solidFill>
            <a:srgbClr val="FFE6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1100" b="0" dirty="0" smtClean="0">
                <a:latin typeface="Arial" panose="020B0604020202020204" pitchFamily="34" charset="0"/>
                <a:cs typeface="Arial" panose="020B0604020202020204" pitchFamily="34" charset="0"/>
              </a:rPr>
              <a:t>V 520 SC25 </a:t>
            </a:r>
            <a:r>
              <a:rPr lang="en-US" sz="11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ProLine</a:t>
            </a:r>
            <a:endParaRPr lang="el-GR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87"/>
          <p:cNvSpPr>
            <a:spLocks noChangeArrowheads="1"/>
          </p:cNvSpPr>
          <p:nvPr/>
        </p:nvSpPr>
        <p:spPr bwMode="auto">
          <a:xfrm>
            <a:off x="5394087" y="4208378"/>
            <a:ext cx="1444421" cy="492118"/>
          </a:xfrm>
          <a:prstGeom prst="rect">
            <a:avLst/>
          </a:prstGeom>
          <a:solidFill>
            <a:srgbClr val="FFE680">
              <a:alpha val="5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100" b="0" dirty="0"/>
          </a:p>
        </p:txBody>
      </p:sp>
      <p:sp>
        <p:nvSpPr>
          <p:cNvPr id="56" name="Rectangle 87"/>
          <p:cNvSpPr>
            <a:spLocks noChangeArrowheads="1"/>
          </p:cNvSpPr>
          <p:nvPr/>
        </p:nvSpPr>
        <p:spPr bwMode="auto">
          <a:xfrm>
            <a:off x="6838509" y="4227790"/>
            <a:ext cx="1588565" cy="506593"/>
          </a:xfrm>
          <a:prstGeom prst="rect">
            <a:avLst/>
          </a:prstGeom>
          <a:solidFill>
            <a:srgbClr val="FFE680">
              <a:alpha val="59999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100" b="0" dirty="0"/>
          </a:p>
        </p:txBody>
      </p:sp>
      <p:sp>
        <p:nvSpPr>
          <p:cNvPr id="57" name="Text Box 132"/>
          <p:cNvSpPr txBox="1">
            <a:spLocks noChangeArrowheads="1"/>
          </p:cNvSpPr>
          <p:nvPr/>
        </p:nvSpPr>
        <p:spPr bwMode="auto">
          <a:xfrm>
            <a:off x="1043807" y="4823666"/>
            <a:ext cx="185176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6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da-DK" sz="1100" smtClean="0">
                <a:solidFill>
                  <a:schemeClr val="tx1"/>
                </a:solidFill>
              </a:rPr>
              <a:t>PowerFeed </a:t>
            </a:r>
            <a:r>
              <a:rPr lang="da-DK" sz="1100" b="0" smtClean="0">
                <a:solidFill>
                  <a:schemeClr val="tx1"/>
                </a:solidFill>
              </a:rPr>
              <a:t>rotor </a:t>
            </a:r>
            <a:r>
              <a:rPr lang="da-DK" sz="1100" b="0" dirty="0" smtClean="0">
                <a:solidFill>
                  <a:schemeClr val="tx1"/>
                </a:solidFill>
              </a:rPr>
              <a:t>feeder</a:t>
            </a:r>
            <a:endParaRPr lang="da-DK" sz="1100" b="0" dirty="0">
              <a:solidFill>
                <a:schemeClr val="tx1"/>
              </a:solidFill>
            </a:endParaRPr>
          </a:p>
        </p:txBody>
      </p:sp>
      <p:sp>
        <p:nvSpPr>
          <p:cNvPr id="58" name="Text Box 133"/>
          <p:cNvSpPr txBox="1">
            <a:spLocks noChangeArrowheads="1"/>
          </p:cNvSpPr>
          <p:nvPr/>
        </p:nvSpPr>
        <p:spPr bwMode="auto">
          <a:xfrm>
            <a:off x="1451023" y="5327722"/>
            <a:ext cx="144455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6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da-DK" sz="1100" smtClean="0">
                <a:solidFill>
                  <a:schemeClr val="tx1"/>
                </a:solidFill>
              </a:rPr>
              <a:t>SuperCut </a:t>
            </a:r>
            <a:r>
              <a:rPr lang="da-DK" sz="1100" dirty="0" smtClean="0">
                <a:solidFill>
                  <a:schemeClr val="tx1"/>
                </a:solidFill>
              </a:rPr>
              <a:t>14 </a:t>
            </a:r>
            <a:r>
              <a:rPr lang="da-DK" sz="1100" b="0" dirty="0">
                <a:solidFill>
                  <a:schemeClr val="tx1"/>
                </a:solidFill>
              </a:rPr>
              <a:t>knives</a:t>
            </a:r>
          </a:p>
        </p:txBody>
      </p:sp>
      <p:sp>
        <p:nvSpPr>
          <p:cNvPr id="59" name="Text Box 142"/>
          <p:cNvSpPr txBox="1">
            <a:spLocks noChangeArrowheads="1"/>
          </p:cNvSpPr>
          <p:nvPr/>
        </p:nvSpPr>
        <p:spPr bwMode="auto">
          <a:xfrm>
            <a:off x="1451023" y="3815554"/>
            <a:ext cx="144455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6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da-DK" sz="1100" b="0" dirty="0" smtClean="0">
                <a:solidFill>
                  <a:schemeClr val="tx1"/>
                </a:solidFill>
              </a:rPr>
              <a:t>Feeder Fork</a:t>
            </a:r>
            <a:endParaRPr lang="da-DK" sz="1100" b="0" dirty="0">
              <a:solidFill>
                <a:schemeClr val="tx1"/>
              </a:solidFill>
            </a:endParaRPr>
          </a:p>
        </p:txBody>
      </p:sp>
      <p:sp>
        <p:nvSpPr>
          <p:cNvPr id="60" name="Text Box 172"/>
          <p:cNvSpPr txBox="1">
            <a:spLocks noChangeArrowheads="1"/>
          </p:cNvSpPr>
          <p:nvPr/>
        </p:nvSpPr>
        <p:spPr bwMode="auto">
          <a:xfrm>
            <a:off x="1451023" y="5831778"/>
            <a:ext cx="144455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6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da-DK" sz="1100" smtClean="0">
                <a:solidFill>
                  <a:schemeClr val="tx1"/>
                </a:solidFill>
              </a:rPr>
              <a:t>SuperCut </a:t>
            </a:r>
            <a:r>
              <a:rPr lang="da-DK" sz="1100" dirty="0" smtClean="0">
                <a:solidFill>
                  <a:schemeClr val="tx1"/>
                </a:solidFill>
              </a:rPr>
              <a:t>25 </a:t>
            </a:r>
            <a:r>
              <a:rPr lang="da-DK" sz="1100" b="0" dirty="0" smtClean="0">
                <a:solidFill>
                  <a:schemeClr val="tx1"/>
                </a:solidFill>
              </a:rPr>
              <a:t>knives</a:t>
            </a:r>
            <a:endParaRPr lang="da-DK" sz="1100" b="0" dirty="0">
              <a:solidFill>
                <a:schemeClr val="tx1"/>
              </a:solidFill>
            </a:endParaRPr>
          </a:p>
        </p:txBody>
      </p:sp>
      <p:sp>
        <p:nvSpPr>
          <p:cNvPr id="61" name="Text Box 142"/>
          <p:cNvSpPr txBox="1">
            <a:spLocks noChangeArrowheads="1"/>
          </p:cNvSpPr>
          <p:nvPr/>
        </p:nvSpPr>
        <p:spPr bwMode="auto">
          <a:xfrm>
            <a:off x="683569" y="4319610"/>
            <a:ext cx="221200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6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da-DK" sz="1100" dirty="0" smtClean="0">
                <a:solidFill>
                  <a:schemeClr val="tx1"/>
                </a:solidFill>
              </a:rPr>
              <a:t>DuoFeed </a:t>
            </a:r>
            <a:r>
              <a:rPr lang="da-DK" sz="1100" b="0" dirty="0">
                <a:solidFill>
                  <a:schemeClr val="tx1"/>
                </a:solidFill>
              </a:rPr>
              <a:t>d</a:t>
            </a:r>
            <a:r>
              <a:rPr lang="da-DK" sz="1100" b="0" dirty="0" smtClean="0">
                <a:solidFill>
                  <a:schemeClr val="tx1"/>
                </a:solidFill>
              </a:rPr>
              <a:t>ouble </a:t>
            </a:r>
            <a:r>
              <a:rPr lang="da-DK" sz="1100" b="0" dirty="0">
                <a:solidFill>
                  <a:schemeClr val="tx1"/>
                </a:solidFill>
              </a:rPr>
              <a:t>f</a:t>
            </a:r>
            <a:r>
              <a:rPr lang="da-DK" sz="1100" b="0" dirty="0" smtClean="0">
                <a:solidFill>
                  <a:schemeClr val="tx1"/>
                </a:solidFill>
              </a:rPr>
              <a:t>eeder </a:t>
            </a:r>
            <a:r>
              <a:rPr lang="da-DK" sz="1100" b="0" dirty="0">
                <a:solidFill>
                  <a:schemeClr val="tx1"/>
                </a:solidFill>
              </a:rPr>
              <a:t>f</a:t>
            </a:r>
            <a:r>
              <a:rPr lang="da-DK" sz="1100" b="0" dirty="0" smtClean="0">
                <a:solidFill>
                  <a:schemeClr val="tx1"/>
                </a:solidFill>
              </a:rPr>
              <a:t>ork</a:t>
            </a:r>
            <a:endParaRPr lang="da-DK" sz="1100" b="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1704038"/>
            <a:ext cx="1354283" cy="1354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187" y="1704038"/>
            <a:ext cx="1335486" cy="13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92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91440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9"/>
          <p:cNvSpPr>
            <a:spLocks noGrp="1" noChangeArrowheads="1"/>
          </p:cNvSpPr>
          <p:nvPr>
            <p:ph type="title"/>
          </p:nvPr>
        </p:nvSpPr>
        <p:spPr>
          <a:xfrm>
            <a:off x="152400" y="3505200"/>
            <a:ext cx="8610600" cy="838200"/>
          </a:xfrm>
          <a:noFill/>
        </p:spPr>
        <p:txBody>
          <a:bodyPr/>
          <a:lstStyle/>
          <a:p>
            <a:pPr algn="l" eaLnBrk="1" hangingPunct="1"/>
            <a:r>
              <a:rPr lang="en-GB" altLang="fr-FR" sz="2400" dirty="0" err="1" smtClean="0">
                <a:solidFill>
                  <a:schemeClr val="bg2"/>
                </a:solidFill>
              </a:rPr>
              <a:t>Gallignani</a:t>
            </a:r>
            <a:r>
              <a:rPr lang="en-GB" altLang="fr-FR" sz="2400" dirty="0" smtClean="0">
                <a:solidFill>
                  <a:schemeClr val="bg2"/>
                </a:solidFill>
              </a:rPr>
              <a:t> GV 416 – 418 </a:t>
            </a:r>
            <a:r>
              <a:rPr lang="en-GB" altLang="fr-FR" sz="2400" dirty="0" smtClean="0">
                <a:solidFill>
                  <a:schemeClr val="bg2"/>
                </a:solidFill>
              </a:rPr>
              <a:t>S-Line</a:t>
            </a:r>
            <a:endParaRPr lang="en-GB" altLang="fr-FR" sz="2400" dirty="0" smtClean="0">
              <a:solidFill>
                <a:schemeClr val="bg2"/>
              </a:solidFill>
            </a:endParaRPr>
          </a:p>
        </p:txBody>
      </p:sp>
      <p:sp>
        <p:nvSpPr>
          <p:cNvPr id="6148" name="AutoShape 42">
            <a:hlinkClick r:id="rId3" highlightClick="1"/>
          </p:cNvPr>
          <p:cNvSpPr>
            <a:spLocks noChangeArrowheads="1"/>
          </p:cNvSpPr>
          <p:nvPr/>
        </p:nvSpPr>
        <p:spPr bwMode="auto">
          <a:xfrm>
            <a:off x="6877050" y="3502025"/>
            <a:ext cx="1800225" cy="7191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1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6922"/>
              </p:ext>
            </p:extLst>
          </p:nvPr>
        </p:nvGraphicFramePr>
        <p:xfrm>
          <a:off x="250825" y="4365625"/>
          <a:ext cx="5689600" cy="2279648"/>
        </p:xfrm>
        <a:graphic>
          <a:graphicData uri="http://schemas.openxmlformats.org/drawingml/2006/table">
            <a:tbl>
              <a:tblPr/>
              <a:tblGrid>
                <a:gridCol w="1115937"/>
                <a:gridCol w="1392362"/>
                <a:gridCol w="1668876"/>
                <a:gridCol w="1512425"/>
              </a:tblGrid>
              <a:tr h="3599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Bale Diameter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Intake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Binding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92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GV416 F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0.8-1.65m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Fork Feeder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GV416 FD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0.8-1.65m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DuoFeed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Fork 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  <a:tr h="3239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GV416 R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0.8-1.65m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Rotor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GV418 F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0.8-1.80m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Fork Feeder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26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GV418 FD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0.8-1.80m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DuoFeed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Fork 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GV418 R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0.8-1.80m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rotor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84" name="Rectangle 47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2400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445739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E6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2400"/>
              <a:t>Highlights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306513" y="4365625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425575" y="5519738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fr-FR" sz="1600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366838" y="5810250"/>
            <a:ext cx="1981200" cy="8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 i="1">
                <a:solidFill>
                  <a:srgbClr val="000000"/>
                </a:solidFill>
              </a:rPr>
              <a:t>New DropFloor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 i="1"/>
              <a:t>Efficient crop blockage clearing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858000" y="38862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76" name="Rectangle 9"/>
          <p:cNvSpPr>
            <a:spLocks noChangeArrowheads="1"/>
          </p:cNvSpPr>
          <p:nvPr/>
        </p:nvSpPr>
        <p:spPr bwMode="auto">
          <a:xfrm>
            <a:off x="6934200" y="48768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 i="1"/>
              <a:t>Focus Terminal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6858000" y="5334000"/>
            <a:ext cx="1981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fr-FR" sz="1400" i="1"/>
              <a:t>Simple and intuitive Focus control terminal</a:t>
            </a:r>
            <a:endParaRPr lang="en-US" altLang="fr-FR" sz="1400" i="1"/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4246563" y="43434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79" name="Rectangle 12"/>
          <p:cNvSpPr>
            <a:spLocks noChangeArrowheads="1"/>
          </p:cNvSpPr>
          <p:nvPr/>
        </p:nvSpPr>
        <p:spPr bwMode="auto">
          <a:xfrm>
            <a:off x="4287838" y="52197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Bale Density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4356100" y="5595938"/>
            <a:ext cx="1981200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/>
              <a:t>Dense bales with a moderate core and tight outer layer. Proportional valve as optional equipment.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6831013" y="1651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82" name="Rectangle 15"/>
          <p:cNvSpPr>
            <a:spLocks noChangeArrowheads="1"/>
          </p:cNvSpPr>
          <p:nvPr/>
        </p:nvSpPr>
        <p:spPr bwMode="auto">
          <a:xfrm>
            <a:off x="6831013" y="1346200"/>
            <a:ext cx="1981200" cy="1042988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a-DK" sz="1600" i="1">
                <a:solidFill>
                  <a:srgbClr val="000000"/>
                </a:solidFill>
              </a:rPr>
              <a:t>Easy Netting</a:t>
            </a:r>
            <a:endParaRPr lang="en-US" altLang="da-DK" sz="1600" i="1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>
                <a:solidFill>
                  <a:srgbClr val="000000"/>
                </a:solidFill>
              </a:rPr>
              <a:t>Easy and simple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>
                <a:solidFill>
                  <a:srgbClr val="000000"/>
                </a:solidFill>
              </a:rPr>
              <a:t> loading of net rolls for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>
                <a:solidFill>
                  <a:srgbClr val="000000"/>
                </a:solidFill>
              </a:rPr>
              <a:t> full operator’s comfort</a:t>
            </a:r>
            <a:endParaRPr lang="en-US" altLang="fr-FR" sz="1400" i="1"/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755650" y="995363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84" name="Rectangle 18"/>
          <p:cNvSpPr>
            <a:spLocks noChangeArrowheads="1"/>
          </p:cNvSpPr>
          <p:nvPr/>
        </p:nvSpPr>
        <p:spPr bwMode="auto">
          <a:xfrm>
            <a:off x="984250" y="1989138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 i="1"/>
              <a:t>Intake System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755650" y="2398713"/>
            <a:ext cx="2160588" cy="954087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fr-FR" sz="1400" i="1"/>
              <a:t>Cost efficient Fork Feeder (single or double) or high capacity  PowerFeed rotor</a:t>
            </a:r>
            <a:endParaRPr lang="en-US" altLang="fr-FR" sz="1400" i="1"/>
          </a:p>
        </p:txBody>
      </p:sp>
      <p:pic>
        <p:nvPicPr>
          <p:cNvPr id="17428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962400"/>
            <a:ext cx="175260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31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1071563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325438"/>
            <a:ext cx="1457325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4402138"/>
            <a:ext cx="17621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9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25" y="411163"/>
            <a:ext cx="2017713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9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0" y="515938"/>
            <a:ext cx="1749425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92" name="Rectangle 2"/>
          <p:cNvSpPr>
            <a:spLocks noChangeArrowheads="1"/>
          </p:cNvSpPr>
          <p:nvPr/>
        </p:nvSpPr>
        <p:spPr bwMode="auto">
          <a:xfrm>
            <a:off x="4057650" y="1978025"/>
            <a:ext cx="17494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1600" i="1">
                <a:solidFill>
                  <a:srgbClr val="000000"/>
                </a:solidFill>
              </a:rPr>
              <a:t>PowerBind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>
                <a:solidFill>
                  <a:srgbClr val="000000"/>
                </a:solidFill>
              </a:rPr>
              <a:t>New net and twine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>
                <a:solidFill>
                  <a:srgbClr val="000000"/>
                </a:solidFill>
              </a:rPr>
              <a:t>binding system</a:t>
            </a:r>
          </a:p>
        </p:txBody>
      </p:sp>
      <p:pic>
        <p:nvPicPr>
          <p:cNvPr id="26" name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38" y="4443413"/>
            <a:ext cx="1447800" cy="866775"/>
          </a:xfrm>
          <a:prstGeom prst="rect">
            <a:avLst/>
          </a:prstGeom>
          <a:noFill/>
          <a:ln w="9525">
            <a:solidFill>
              <a:srgbClr val="E4E1C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5811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17415" grpId="0"/>
      <p:bldP spid="17416" grpId="0" animBg="1"/>
      <p:bldP spid="17418" grpId="0"/>
      <p:bldP spid="17419" grpId="0" animBg="1"/>
      <p:bldP spid="17421" grpId="0"/>
      <p:bldP spid="17422" grpId="0" animBg="1"/>
      <p:bldP spid="17425" grpId="0" animBg="1"/>
      <p:bldP spid="174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052513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fr-FR" smtClean="0"/>
              <a:t>General specifications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8229600" cy="46799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Chamber concept: open mixed chamber (more adapted for dry crop baling)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Bale size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1.20 m x 0.80 to 1.65 m on </a:t>
            </a:r>
            <a:r>
              <a:rPr lang="en-US" sz="1200" dirty="0" smtClean="0"/>
              <a:t>GV416</a:t>
            </a:r>
            <a:endParaRPr lang="en-US" sz="12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1.20 m x 0.80 to 1.80 m on </a:t>
            </a:r>
            <a:r>
              <a:rPr lang="en-US" sz="1200" dirty="0" smtClean="0"/>
              <a:t>GV418</a:t>
            </a:r>
            <a:endParaRPr lang="en-US" sz="12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Feeding device - Pick-up: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Feeder fork		 </a:t>
            </a:r>
            <a:r>
              <a:rPr lang="en-US" sz="1200" dirty="0" smtClean="0">
                <a:sym typeface="Wingdings" pitchFamily="2" charset="2"/>
              </a:rPr>
              <a:t> PU 2.00 m + wheels + crop deflector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err="1">
                <a:sym typeface="Wingdings" pitchFamily="2" charset="2"/>
              </a:rPr>
              <a:t>DuoFeed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smtClean="0">
                <a:sym typeface="Wingdings" pitchFamily="2" charset="2"/>
              </a:rPr>
              <a:t>fork  	  	  PU 2.20 m + wheels + crop deflector</a:t>
            </a:r>
            <a:endParaRPr lang="en-US" sz="12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err="1" smtClean="0"/>
              <a:t>PowerFeed</a:t>
            </a:r>
            <a:r>
              <a:rPr lang="en-US" sz="1200" dirty="0" smtClean="0"/>
              <a:t> Rotor + </a:t>
            </a:r>
            <a:r>
              <a:rPr lang="en-US" sz="1200" dirty="0" err="1" smtClean="0"/>
              <a:t>DropFloor</a:t>
            </a:r>
            <a:r>
              <a:rPr lang="en-US" sz="1200" dirty="0" smtClean="0">
                <a:sym typeface="Wingdings" pitchFamily="2" charset="2"/>
              </a:rPr>
              <a:t> PU 2.20 m + wheels + roller crop press</a:t>
            </a:r>
            <a:r>
              <a:rPr lang="en-US" sz="1200" dirty="0" smtClean="0"/>
              <a:t> </a:t>
            </a:r>
            <a:endParaRPr lang="en-US" sz="1000" i="1" dirty="0" smtClean="0">
              <a:solidFill>
                <a:srgbClr val="A50021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Binding options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Twine</a:t>
            </a:r>
            <a:endParaRPr lang="en-US" sz="1200" i="1" dirty="0" smtClean="0">
              <a:solidFill>
                <a:srgbClr val="A50021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Net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Double (net &amp; twine)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err="1" smtClean="0"/>
              <a:t>Greasable</a:t>
            </a:r>
            <a:r>
              <a:rPr lang="en-US" sz="1400" dirty="0" smtClean="0"/>
              <a:t> bearings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Focus control box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0-bar or Proportional valve </a:t>
            </a: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optional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W-A PTO shaft 	</a:t>
            </a:r>
            <a:r>
              <a:rPr lang="en-US" sz="1200" dirty="0" smtClean="0">
                <a:sym typeface="Wingdings" pitchFamily="2" charset="2"/>
              </a:rPr>
              <a:t></a:t>
            </a:r>
            <a:r>
              <a:rPr lang="en-US" sz="1400" dirty="0" smtClean="0">
                <a:sym typeface="Wingdings" pitchFamily="2" charset="2"/>
              </a:rPr>
              <a:t> S</a:t>
            </a:r>
            <a:r>
              <a:rPr lang="en-US" sz="1400" dirty="0" smtClean="0"/>
              <a:t>hear bolt on Feeder F &amp; FD	      </a:t>
            </a:r>
            <a:r>
              <a:rPr lang="en-US" sz="1200" dirty="0" smtClean="0">
                <a:sym typeface="Wingdings" pitchFamily="2" charset="2"/>
              </a:rPr>
              <a:t></a:t>
            </a:r>
            <a:r>
              <a:rPr lang="en-US" sz="1400" dirty="0" smtClean="0">
                <a:sym typeface="Wingdings" pitchFamily="2" charset="2"/>
              </a:rPr>
              <a:t> </a:t>
            </a:r>
            <a:r>
              <a:rPr lang="en-US" sz="1400" dirty="0" smtClean="0"/>
              <a:t>Cam Clutch on Rotor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Wheels	</a:t>
            </a:r>
            <a:r>
              <a:rPr lang="en-US" sz="1200" dirty="0" smtClean="0">
                <a:sym typeface="Wingdings" pitchFamily="2" charset="2"/>
              </a:rPr>
              <a:t></a:t>
            </a:r>
            <a:r>
              <a:rPr lang="en-US" sz="1400" dirty="0" smtClean="0">
                <a:sym typeface="Wingdings" pitchFamily="2" charset="2"/>
              </a:rPr>
              <a:t> </a:t>
            </a:r>
            <a:r>
              <a:rPr lang="en-US" sz="1400" dirty="0" smtClean="0"/>
              <a:t>11.5/80-15 on Feeder F &amp; FD	      </a:t>
            </a:r>
            <a:r>
              <a:rPr lang="en-US" sz="1200" dirty="0" smtClean="0">
                <a:sym typeface="Wingdings" pitchFamily="2" charset="2"/>
              </a:rPr>
              <a:t></a:t>
            </a:r>
            <a:r>
              <a:rPr lang="en-US" sz="1400" dirty="0" smtClean="0">
                <a:sym typeface="Wingdings" pitchFamily="2" charset="2"/>
              </a:rPr>
              <a:t> 15.0/55-17 on Rotor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Automatic chain lubrication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356905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3659188"/>
            <a:ext cx="4584700" cy="315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4814888" y="3505200"/>
            <a:ext cx="3165475" cy="2520950"/>
            <a:chOff x="2790" y="2024"/>
            <a:chExt cx="1994" cy="1588"/>
          </a:xfrm>
        </p:grpSpPr>
        <p:sp>
          <p:nvSpPr>
            <p:cNvPr id="9225" name="AutoShape 8"/>
            <p:cNvSpPr>
              <a:spLocks noChangeArrowheads="1"/>
            </p:cNvSpPr>
            <p:nvPr/>
          </p:nvSpPr>
          <p:spPr bwMode="auto">
            <a:xfrm rot="5400000">
              <a:off x="2540" y="2274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9226" name="AutoShape 9"/>
            <p:cNvSpPr>
              <a:spLocks noChangeArrowheads="1"/>
            </p:cNvSpPr>
            <p:nvPr/>
          </p:nvSpPr>
          <p:spPr bwMode="auto">
            <a:xfrm rot="5400000">
              <a:off x="4444" y="3272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</p:grpSp>
      <p:sp>
        <p:nvSpPr>
          <p:cNvPr id="15" name="AutoShape 10"/>
          <p:cNvSpPr>
            <a:spLocks noChangeArrowheads="1"/>
          </p:cNvSpPr>
          <p:nvPr/>
        </p:nvSpPr>
        <p:spPr bwMode="auto">
          <a:xfrm rot="-2963923">
            <a:off x="4392613" y="540385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 rot="-2963923">
            <a:off x="5254625" y="583565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9222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3671887" cy="4094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High capacity – Perfect raking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Pick-up with 2.00m working width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Feeder Fork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1.66 from outer tines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4 tine rows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Pick-up with 2.20m working width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DuoFeed and PowerFeed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1.86 m from outer tines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5 tine rows 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60 mm tine spacing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Small diameter pick-up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High rotation speed </a:t>
            </a:r>
          </a:p>
          <a:p>
            <a:pPr eaLnBrk="1" hangingPunct="1">
              <a:lnSpc>
                <a:spcPct val="80000"/>
              </a:lnSpc>
            </a:pPr>
            <a:endParaRPr lang="en-GB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High reliability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Double cam drive (on 2.20m PU)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Central bearing supports for tine bars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Big diameter drive sprocket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</p:txBody>
      </p:sp>
      <p:sp>
        <p:nvSpPr>
          <p:cNvPr id="92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08050"/>
            <a:ext cx="8229600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Pick-up</a:t>
            </a:r>
          </a:p>
        </p:txBody>
      </p:sp>
      <p:pic>
        <p:nvPicPr>
          <p:cNvPr id="92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1557338"/>
            <a:ext cx="43640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69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super wide 22 m pick up_pag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0" y="2060575"/>
            <a:ext cx="14446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7" descr="P:\MKTG\_MARKETING - 2015\A. Working New Fix ch broch\Vicon_4225_4325_4325 FlexiWrap\Vicon_images details\RF4225-4325 pictures\page 4-5\resized\_36A7365_1024x6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24400"/>
            <a:ext cx="28797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 descr="Sans titre-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2849" r="3526" b="5698"/>
          <a:stretch>
            <a:fillRect/>
          </a:stretch>
        </p:blipFill>
        <p:spPr bwMode="auto">
          <a:xfrm>
            <a:off x="4600575" y="3760788"/>
            <a:ext cx="4537075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PU Driveline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41"/>
          <a:stretch>
            <a:fillRect/>
          </a:stretch>
        </p:blipFill>
        <p:spPr bwMode="auto">
          <a:xfrm>
            <a:off x="5724525" y="981075"/>
            <a:ext cx="34194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6526213" y="6021388"/>
            <a:ext cx="86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da-DK" sz="1000" b="1">
                <a:solidFill>
                  <a:srgbClr val="F83324"/>
                </a:solidFill>
              </a:rPr>
              <a:t>2545 mm</a:t>
            </a:r>
          </a:p>
        </p:txBody>
      </p:sp>
      <p:pic>
        <p:nvPicPr>
          <p:cNvPr id="10247" name="Picture 7" descr="IMG_568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4724400"/>
            <a:ext cx="138271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4114800" cy="25923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The narrowest transport width on the market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Internal drive (unique feature - patented)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2.545 m of transport width on 2.20 m PU</a:t>
            </a:r>
          </a:p>
          <a:p>
            <a:pPr eaLnBrk="1" hangingPunct="1">
              <a:lnSpc>
                <a:spcPct val="80000"/>
              </a:lnSpc>
            </a:pPr>
            <a:endParaRPr lang="en-GB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Complete standard features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Crop deflector on 2.00 m PU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Roller crop press on 2.20 m PU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Adjustable pneumatic pick-up wheels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Suspended on large springs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Hydraulic lift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57200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fr-FR" altLang="da-DK" kern="0" dirty="0" smtClean="0"/>
              <a:t>Pick-up</a:t>
            </a:r>
          </a:p>
        </p:txBody>
      </p:sp>
    </p:spTree>
    <p:extLst>
      <p:ext uri="{BB962C8B-B14F-4D97-AF65-F5344CB8AC3E}">
        <p14:creationId xmlns:p14="http://schemas.microsoft.com/office/powerpoint/2010/main" val="141685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1125538"/>
            <a:ext cx="3033712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Feeding devices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4114800" cy="3840162"/>
          </a:xfrm>
        </p:spPr>
        <p:txBody>
          <a:bodyPr/>
          <a:lstStyle/>
          <a:p>
            <a:pPr eaLnBrk="1" hangingPunct="1"/>
            <a:r>
              <a:rPr lang="en-GB" altLang="da-DK" sz="1800" dirty="0" smtClean="0"/>
              <a:t>3 different feeding devices available</a:t>
            </a:r>
          </a:p>
          <a:p>
            <a:pPr eaLnBrk="1" hangingPunct="1"/>
            <a:endParaRPr lang="en-GB" altLang="da-DK" sz="1600" dirty="0" smtClean="0"/>
          </a:p>
          <a:p>
            <a:pPr lvl="1" eaLnBrk="1" hangingPunct="1"/>
            <a:r>
              <a:rPr lang="en-GB" altLang="da-DK" sz="1600" dirty="0" smtClean="0"/>
              <a:t>Feeder Fork</a:t>
            </a:r>
          </a:p>
          <a:p>
            <a:pPr lvl="2" eaLnBrk="1" hangingPunct="1"/>
            <a:r>
              <a:rPr lang="en-GB" altLang="da-DK" dirty="0" smtClean="0"/>
              <a:t>Fork feeding device</a:t>
            </a:r>
          </a:p>
          <a:p>
            <a:pPr lvl="1" eaLnBrk="1" hangingPunct="1"/>
            <a:endParaRPr lang="en-GB" altLang="da-DK" sz="1600" dirty="0" smtClean="0"/>
          </a:p>
          <a:p>
            <a:pPr lvl="1" eaLnBrk="1" hangingPunct="1"/>
            <a:endParaRPr lang="en-GB" altLang="da-DK" sz="1600" dirty="0" smtClean="0"/>
          </a:p>
          <a:p>
            <a:pPr lvl="1" eaLnBrk="1" hangingPunct="1"/>
            <a:r>
              <a:rPr lang="en-GB" altLang="da-DK" sz="1600" dirty="0" err="1" smtClean="0"/>
              <a:t>DuoFeed</a:t>
            </a:r>
            <a:endParaRPr lang="en-GB" altLang="da-DK" sz="1600" dirty="0" smtClean="0"/>
          </a:p>
          <a:p>
            <a:pPr lvl="2" eaLnBrk="1" hangingPunct="1"/>
            <a:r>
              <a:rPr lang="en-GB" altLang="da-DK" dirty="0" smtClean="0"/>
              <a:t>Double fork feeding device</a:t>
            </a:r>
          </a:p>
          <a:p>
            <a:pPr lvl="1" eaLnBrk="1" hangingPunct="1"/>
            <a:endParaRPr lang="en-GB" altLang="da-DK" sz="1600" dirty="0" smtClean="0"/>
          </a:p>
          <a:p>
            <a:pPr lvl="1" eaLnBrk="1" hangingPunct="1"/>
            <a:endParaRPr lang="en-GB" altLang="da-DK" sz="1600" dirty="0" smtClean="0"/>
          </a:p>
          <a:p>
            <a:pPr lvl="1" eaLnBrk="1" hangingPunct="1"/>
            <a:r>
              <a:rPr lang="en-GB" altLang="da-DK" sz="1600" dirty="0" err="1" smtClean="0"/>
              <a:t>PowerFeed</a:t>
            </a:r>
            <a:endParaRPr lang="en-GB" altLang="da-DK" sz="1600" dirty="0" smtClean="0"/>
          </a:p>
          <a:p>
            <a:pPr lvl="2" eaLnBrk="1" hangingPunct="1"/>
            <a:r>
              <a:rPr lang="en-GB" altLang="da-DK" dirty="0" smtClean="0"/>
              <a:t>Rotor feeding</a:t>
            </a:r>
            <a:endParaRPr lang="fr-FR" altLang="da-DK" dirty="0" smtClean="0"/>
          </a:p>
        </p:txBody>
      </p:sp>
      <p:pic>
        <p:nvPicPr>
          <p:cNvPr id="46084" name="Picture 4" descr="DSC_03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2627313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/>
          <a:stretch>
            <a:fillRect/>
          </a:stretch>
        </p:blipFill>
        <p:spPr bwMode="auto">
          <a:xfrm>
            <a:off x="5262563" y="3851275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ra_lfo\Desktop\Particolari RF4000\resized\DSC_0194 OK_1024x68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5075238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83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87338" y="1989138"/>
            <a:ext cx="6588125" cy="3840162"/>
          </a:xfrm>
        </p:spPr>
        <p:txBody>
          <a:bodyPr/>
          <a:lstStyle/>
          <a:p>
            <a:pPr marL="452437">
              <a:lnSpc>
                <a:spcPct val="80000"/>
              </a:lnSpc>
              <a:spcBef>
                <a:spcPts val="400"/>
              </a:spcBef>
              <a:buSzPct val="68000"/>
              <a:buFont typeface="Arial" panose="020B0604020202020204" pitchFamily="34" charset="0"/>
              <a:buChar char="•"/>
              <a:defRPr/>
            </a:pPr>
            <a:r>
              <a:rPr lang="fr-FR" altLang="fr-FR" dirty="0"/>
              <a:t>Simple and </a:t>
            </a:r>
            <a:r>
              <a:rPr lang="fr-FR" altLang="fr-FR" dirty="0" err="1"/>
              <a:t>reliable</a:t>
            </a:r>
            <a:endParaRPr lang="fr-FR" altLang="fr-FR" dirty="0"/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fr-FR" altLang="fr-FR" dirty="0" smtClean="0">
                <a:ea typeface="+mn-ea"/>
                <a:cs typeface="+mn-cs"/>
              </a:rPr>
              <a:t>Positive </a:t>
            </a:r>
            <a:r>
              <a:rPr lang="fr-FR" altLang="fr-FR" dirty="0" err="1">
                <a:ea typeface="+mn-ea"/>
                <a:cs typeface="+mn-cs"/>
              </a:rPr>
              <a:t>crop</a:t>
            </a:r>
            <a:r>
              <a:rPr lang="fr-FR" altLang="fr-FR" dirty="0">
                <a:ea typeface="+mn-ea"/>
                <a:cs typeface="+mn-cs"/>
              </a:rPr>
              <a:t> flow in all </a:t>
            </a:r>
            <a:r>
              <a:rPr lang="fr-FR" altLang="fr-FR" dirty="0" smtClean="0">
                <a:ea typeface="+mn-ea"/>
                <a:cs typeface="+mn-cs"/>
              </a:rPr>
              <a:t>conditions</a:t>
            </a: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fr-FR" altLang="fr-FR" dirty="0">
                <a:ea typeface="+mn-ea"/>
                <a:cs typeface="+mn-cs"/>
              </a:rPr>
              <a:t>Protection by </a:t>
            </a:r>
            <a:r>
              <a:rPr lang="fr-FR" altLang="fr-FR" dirty="0" err="1">
                <a:ea typeface="+mn-ea"/>
                <a:cs typeface="+mn-cs"/>
              </a:rPr>
              <a:t>cam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clutch</a:t>
            </a:r>
            <a:endParaRPr lang="fr-FR" altLang="fr-FR" dirty="0">
              <a:ea typeface="+mn-ea"/>
              <a:cs typeface="+mn-cs"/>
            </a:endParaRP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fr-FR" altLang="fr-FR" dirty="0" err="1">
                <a:ea typeface="+mn-ea"/>
                <a:cs typeface="+mn-cs"/>
              </a:rPr>
              <a:t>Fully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counter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balanced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operation</a:t>
            </a:r>
            <a:endParaRPr lang="fr-FR" altLang="fr-FR" dirty="0">
              <a:ea typeface="+mn-ea"/>
              <a:cs typeface="+mn-cs"/>
            </a:endParaRPr>
          </a:p>
          <a:p>
            <a:pPr eaLnBrk="1" hangingPunct="1">
              <a:defRPr/>
            </a:pPr>
            <a:endParaRPr lang="en-GB" altLang="da-DK" dirty="0" smtClean="0"/>
          </a:p>
          <a:p>
            <a:pPr eaLnBrk="1" hangingPunct="1">
              <a:defRPr/>
            </a:pPr>
            <a:endParaRPr lang="en-GB" altLang="da-DK" dirty="0" smtClean="0"/>
          </a:p>
          <a:p>
            <a:pPr marL="452437">
              <a:lnSpc>
                <a:spcPct val="80000"/>
              </a:lnSpc>
              <a:spcBef>
                <a:spcPts val="400"/>
              </a:spcBef>
              <a:buSzPct val="68000"/>
              <a:defRPr/>
            </a:pPr>
            <a:r>
              <a:rPr lang="fr-FR" altLang="fr-FR" dirty="0" smtClean="0"/>
              <a:t>Efficient in all conditions</a:t>
            </a: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fr-FR" altLang="fr-FR" dirty="0" err="1">
                <a:ea typeface="+mn-ea"/>
                <a:cs typeface="+mn-cs"/>
              </a:rPr>
              <a:t>Twin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aggressive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augers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bring</a:t>
            </a:r>
            <a:r>
              <a:rPr lang="fr-FR" altLang="fr-FR" dirty="0">
                <a:ea typeface="+mn-ea"/>
                <a:cs typeface="+mn-cs"/>
              </a:rPr>
              <a:t> the </a:t>
            </a:r>
            <a:r>
              <a:rPr lang="fr-FR" altLang="fr-FR" dirty="0" err="1">
                <a:ea typeface="+mn-ea"/>
                <a:cs typeface="+mn-cs"/>
              </a:rPr>
              <a:t>material</a:t>
            </a:r>
            <a:r>
              <a:rPr lang="fr-FR" altLang="fr-FR" dirty="0">
                <a:ea typeface="+mn-ea"/>
                <a:cs typeface="+mn-cs"/>
              </a:rPr>
              <a:t> to the center</a:t>
            </a: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fr-FR" altLang="fr-FR" dirty="0">
                <a:ea typeface="+mn-ea"/>
                <a:cs typeface="+mn-cs"/>
              </a:rPr>
              <a:t>The </a:t>
            </a:r>
            <a:r>
              <a:rPr lang="fr-FR" altLang="fr-FR" dirty="0" err="1">
                <a:ea typeface="+mn-ea"/>
                <a:cs typeface="+mn-cs"/>
              </a:rPr>
              <a:t>material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is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smoothly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pushed</a:t>
            </a:r>
            <a:r>
              <a:rPr lang="fr-FR" altLang="fr-FR" dirty="0">
                <a:ea typeface="+mn-ea"/>
                <a:cs typeface="+mn-cs"/>
              </a:rPr>
              <a:t> </a:t>
            </a:r>
            <a:r>
              <a:rPr lang="fr-FR" altLang="fr-FR" dirty="0" err="1">
                <a:ea typeface="+mn-ea"/>
                <a:cs typeface="+mn-cs"/>
              </a:rPr>
              <a:t>into</a:t>
            </a:r>
            <a:r>
              <a:rPr lang="fr-FR" altLang="fr-FR" dirty="0">
                <a:ea typeface="+mn-ea"/>
                <a:cs typeface="+mn-cs"/>
              </a:rPr>
              <a:t> the </a:t>
            </a:r>
            <a:r>
              <a:rPr lang="fr-FR" altLang="fr-FR" dirty="0" err="1">
                <a:ea typeface="+mn-ea"/>
                <a:cs typeface="+mn-cs"/>
              </a:rPr>
              <a:t>chamber</a:t>
            </a:r>
            <a:endParaRPr lang="fr-FR" altLang="fr-FR" dirty="0">
              <a:ea typeface="+mn-ea"/>
              <a:cs typeface="+mn-cs"/>
            </a:endParaRP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fr-FR" altLang="fr-FR" dirty="0">
                <a:ea typeface="+mn-ea"/>
                <a:cs typeface="+mn-cs"/>
              </a:rPr>
              <a:t>System </a:t>
            </a:r>
            <a:r>
              <a:rPr lang="fr-FR" altLang="fr-FR" dirty="0" err="1">
                <a:ea typeface="+mn-ea"/>
                <a:cs typeface="+mn-cs"/>
              </a:rPr>
              <a:t>provides</a:t>
            </a:r>
            <a:r>
              <a:rPr lang="fr-FR" altLang="fr-FR" dirty="0">
                <a:ea typeface="+mn-ea"/>
                <a:cs typeface="+mn-cs"/>
              </a:rPr>
              <a:t> positive bale </a:t>
            </a:r>
            <a:r>
              <a:rPr lang="fr-FR" altLang="fr-FR" dirty="0" err="1">
                <a:ea typeface="+mn-ea"/>
                <a:cs typeface="+mn-cs"/>
              </a:rPr>
              <a:t>starting</a:t>
            </a:r>
            <a:endParaRPr lang="fr-FR" altLang="fr-FR" dirty="0">
              <a:ea typeface="+mn-ea"/>
              <a:cs typeface="+mn-cs"/>
            </a:endParaRPr>
          </a:p>
          <a:p>
            <a:pPr eaLnBrk="1" hangingPunct="1">
              <a:defRPr/>
            </a:pPr>
            <a:endParaRPr lang="fr-FR" altLang="da-DK" dirty="0" smtClean="0"/>
          </a:p>
          <a:p>
            <a:pPr eaLnBrk="1" hangingPunct="1">
              <a:defRPr/>
            </a:pPr>
            <a:endParaRPr lang="en-US" altLang="da-DK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smtClean="0"/>
              <a:t>Feeder Fork</a:t>
            </a:r>
          </a:p>
        </p:txBody>
      </p:sp>
      <p:pic>
        <p:nvPicPr>
          <p:cNvPr id="12292" name="Picture 2" descr="DSC_03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3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/>
          <a:stretch>
            <a:fillRect/>
          </a:stretch>
        </p:blipFill>
        <p:spPr bwMode="auto">
          <a:xfrm>
            <a:off x="4859338" y="2276475"/>
            <a:ext cx="3960812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6" descr="infaldatore doppi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4005263"/>
            <a:ext cx="3856038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369888" y="1944688"/>
            <a:ext cx="6019800" cy="41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fr-FR"/>
              <a:t>Simple and reliable</a:t>
            </a:r>
          </a:p>
          <a:p>
            <a:pPr lvl="1" eaLnBrk="1" hangingPunct="1"/>
            <a:r>
              <a:rPr lang="en-GB" altLang="fr-FR"/>
              <a:t>Double feeder fork system</a:t>
            </a:r>
          </a:p>
          <a:p>
            <a:pPr lvl="1" eaLnBrk="1" hangingPunct="1"/>
            <a:r>
              <a:rPr lang="en-GB" altLang="fr-FR"/>
              <a:t>Patented</a:t>
            </a:r>
          </a:p>
          <a:p>
            <a:pPr lvl="1" eaLnBrk="1" hangingPunct="1"/>
            <a:r>
              <a:rPr lang="en-GB" altLang="fr-FR"/>
              <a:t>Shearbolt protected</a:t>
            </a:r>
          </a:p>
          <a:p>
            <a:pPr lvl="1" eaLnBrk="1" hangingPunct="1"/>
            <a:r>
              <a:rPr lang="en-GB" altLang="fr-FR"/>
              <a:t>Fully counter balanced operation</a:t>
            </a:r>
          </a:p>
          <a:p>
            <a:pPr lvl="1" eaLnBrk="1" hangingPunct="1"/>
            <a:endParaRPr lang="en-GB" altLang="fr-FR"/>
          </a:p>
          <a:p>
            <a:pPr eaLnBrk="1" hangingPunct="1"/>
            <a:endParaRPr lang="en-GB" altLang="fr-FR"/>
          </a:p>
          <a:p>
            <a:pPr eaLnBrk="1" hangingPunct="1"/>
            <a:endParaRPr lang="en-GB" altLang="fr-FR"/>
          </a:p>
          <a:p>
            <a:pPr eaLnBrk="1" hangingPunct="1"/>
            <a:r>
              <a:rPr lang="en-GB" altLang="fr-FR"/>
              <a:t>High capacity in all conditions</a:t>
            </a:r>
          </a:p>
          <a:p>
            <a:pPr lvl="1" eaLnBrk="1" hangingPunct="1"/>
            <a:r>
              <a:rPr lang="en-GB" altLang="fr-FR"/>
              <a:t>The material is pushed into the chamber</a:t>
            </a:r>
          </a:p>
          <a:p>
            <a:pPr lvl="1" eaLnBrk="1" hangingPunct="1"/>
            <a:r>
              <a:rPr lang="en-GB" altLang="fr-FR"/>
              <a:t>2 augers bring the material to the centre</a:t>
            </a:r>
          </a:p>
          <a:p>
            <a:pPr lvl="1" eaLnBrk="1" hangingPunct="1"/>
            <a:r>
              <a:rPr lang="en-GB" altLang="fr-FR"/>
              <a:t>Positive bale start</a:t>
            </a:r>
          </a:p>
          <a:p>
            <a:pPr eaLnBrk="1" hangingPunct="1"/>
            <a:endParaRPr lang="en-GB" altLang="fr-FR"/>
          </a:p>
        </p:txBody>
      </p:sp>
      <p:sp>
        <p:nvSpPr>
          <p:cNvPr id="13317" name="Title 1"/>
          <p:cNvSpPr>
            <a:spLocks noGrp="1"/>
          </p:cNvSpPr>
          <p:nvPr>
            <p:ph type="title"/>
          </p:nvPr>
        </p:nvSpPr>
        <p:spPr>
          <a:xfrm>
            <a:off x="395288" y="908050"/>
            <a:ext cx="8229600" cy="838200"/>
          </a:xfrm>
        </p:spPr>
        <p:txBody>
          <a:bodyPr/>
          <a:lstStyle/>
          <a:p>
            <a:r>
              <a:rPr lang="da-DK" altLang="da-DK" smtClean="0"/>
              <a:t>DuoFeed</a:t>
            </a:r>
          </a:p>
        </p:txBody>
      </p:sp>
    </p:spTree>
    <p:extLst>
      <p:ext uri="{BB962C8B-B14F-4D97-AF65-F5344CB8AC3E}">
        <p14:creationId xmlns:p14="http://schemas.microsoft.com/office/powerpoint/2010/main" val="32835705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85763" y="1989138"/>
            <a:ext cx="4402137" cy="3840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a-DK" sz="1800" smtClean="0"/>
              <a:t>Robust and reliable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400 mm rotor diameter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Very robust construction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14 strong fully guided tines</a:t>
            </a:r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r>
              <a:rPr lang="en-US" altLang="da-DK" sz="1800" smtClean="0"/>
              <a:t>High capacity in all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The material is forced into the chamber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Instant bale start in all the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Design with opposite tines provides a very high intake capacity with all crops</a:t>
            </a:r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</p:txBody>
      </p:sp>
      <p:pic>
        <p:nvPicPr>
          <p:cNvPr id="14339" name="Picture 6" descr="C:\Users\ra_lfo\Desktop\Particolari RF4000\resized\DSC_0194 OK_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err="1" smtClean="0"/>
              <a:t>PowerFeed</a:t>
            </a:r>
            <a:r>
              <a:rPr lang="fr-FR" altLang="da-DK" kern="0" dirty="0" smtClean="0"/>
              <a:t> Rotor</a:t>
            </a:r>
          </a:p>
        </p:txBody>
      </p:sp>
    </p:spTree>
    <p:extLst>
      <p:ext uri="{BB962C8B-B14F-4D97-AF65-F5344CB8AC3E}">
        <p14:creationId xmlns:p14="http://schemas.microsoft.com/office/powerpoint/2010/main" val="339917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80400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New DropFloor - unblocking strategy</a:t>
            </a:r>
          </a:p>
        </p:txBody>
      </p:sp>
      <p:pic>
        <p:nvPicPr>
          <p:cNvPr id="15366" name="Picture 6" descr="C:\Users\ra_dyu\Desktop\DropFloor_ 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618" y="5229200"/>
            <a:ext cx="1037411" cy="6466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C:\Users\ra_dyu\Desktop\DropFloor_ 00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746" y="5229201"/>
            <a:ext cx="1037411" cy="6466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:\Users\ra_dyu\Desktop\DropFloor_ 00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876" y="5229201"/>
            <a:ext cx="1039572" cy="648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C:\Users\kf_lso\Pictures\1 - Pro KvG\Presses\DropFloor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2349500"/>
            <a:ext cx="4143375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84663" y="4291013"/>
            <a:ext cx="735012" cy="647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12750" y="1987550"/>
            <a:ext cx="4664075" cy="4176713"/>
          </a:xfrm>
        </p:spPr>
        <p:txBody>
          <a:bodyPr/>
          <a:lstStyle/>
          <a:p>
            <a:pPr eaLnBrk="1" hangingPunct="1"/>
            <a:r>
              <a:rPr lang="en-GB" altLang="da-DK" sz="1400" smtClean="0"/>
              <a:t>Full comfort technology</a:t>
            </a:r>
          </a:p>
          <a:p>
            <a:pPr lvl="1" eaLnBrk="1" hangingPunct="1"/>
            <a:r>
              <a:rPr lang="en-GB" altLang="da-DK" sz="1400" smtClean="0"/>
              <a:t>Operated directly from tractor cab</a:t>
            </a:r>
          </a:p>
          <a:p>
            <a:pPr lvl="1" eaLnBrk="1" hangingPunct="1"/>
            <a:r>
              <a:rPr lang="en-GB" altLang="da-DK" sz="1400" smtClean="0"/>
              <a:t>Single acting valve needed</a:t>
            </a:r>
          </a:p>
          <a:p>
            <a:pPr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Fast and efficient rotor un-blocking device</a:t>
            </a:r>
          </a:p>
          <a:p>
            <a:pPr lvl="1" eaLnBrk="1" hangingPunct="1"/>
            <a:r>
              <a:rPr lang="en-GB" altLang="da-DK" sz="1400" smtClean="0"/>
              <a:t>Fast operating system</a:t>
            </a:r>
          </a:p>
          <a:p>
            <a:pPr lvl="2" eaLnBrk="1" hangingPunct="1"/>
            <a:r>
              <a:rPr lang="en-GB" altLang="da-DK" sz="1400" smtClean="0"/>
              <a:t>Select ‘DropFloor’ function on control box</a:t>
            </a:r>
          </a:p>
          <a:p>
            <a:pPr lvl="2" eaLnBrk="1" hangingPunct="1"/>
            <a:r>
              <a:rPr lang="en-GB" altLang="da-DK" sz="1400" smtClean="0"/>
              <a:t>Remove the hydraulic pressure and re-engage PTO</a:t>
            </a:r>
          </a:p>
          <a:p>
            <a:pPr lvl="2" eaLnBrk="1" hangingPunct="1"/>
            <a:r>
              <a:rPr lang="en-GB" altLang="da-DK" sz="1400" smtClean="0"/>
              <a:t>Pressure the system back and start baling again</a:t>
            </a:r>
          </a:p>
          <a:p>
            <a:pPr lvl="2"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A safe system to remove a blockage</a:t>
            </a:r>
          </a:p>
          <a:p>
            <a:pPr lvl="1" eaLnBrk="1" hangingPunct="1">
              <a:buFont typeface="Arial" pitchFamily="34" charset="0"/>
              <a:buChar char="−"/>
            </a:pPr>
            <a:r>
              <a:rPr lang="en-GB" altLang="da-DK" sz="1400" smtClean="0"/>
              <a:t>Increased clearance between floor and rotor  thanks to new parallelogram system</a:t>
            </a:r>
          </a:p>
          <a:p>
            <a:pPr lvl="1" eaLnBrk="1" hangingPunct="1">
              <a:buFont typeface="Arial" pitchFamily="34" charset="0"/>
              <a:buChar char="−"/>
            </a:pPr>
            <a:r>
              <a:rPr lang="en-GB" altLang="da-DK" sz="1400" smtClean="0"/>
              <a:t>100% efficiency in clearing crop blockages</a:t>
            </a:r>
          </a:p>
        </p:txBody>
      </p:sp>
    </p:spTree>
    <p:extLst>
      <p:ext uri="{BB962C8B-B14F-4D97-AF65-F5344CB8AC3E}">
        <p14:creationId xmlns:p14="http://schemas.microsoft.com/office/powerpoint/2010/main" val="33118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8"/>
          <a:stretch>
            <a:fillRect/>
          </a:stretch>
        </p:blipFill>
        <p:spPr bwMode="auto">
          <a:xfrm>
            <a:off x="5249863" y="1268413"/>
            <a:ext cx="3894137" cy="270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3" y="3960813"/>
            <a:ext cx="18542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3063" y="1965325"/>
            <a:ext cx="5638800" cy="3840163"/>
          </a:xfrm>
        </p:spPr>
        <p:txBody>
          <a:bodyPr/>
          <a:lstStyle/>
          <a:p>
            <a:pPr eaLnBrk="1" hangingPunct="1"/>
            <a:r>
              <a:rPr lang="en-US" altLang="fr-FR" sz="1600" smtClean="0"/>
              <a:t>A soft core bale chamber</a:t>
            </a:r>
          </a:p>
          <a:p>
            <a:pPr lvl="1" eaLnBrk="1" hangingPunct="1"/>
            <a:r>
              <a:rPr lang="en-US" altLang="fr-FR" sz="1400" smtClean="0"/>
              <a:t>Open pre-chamber concept</a:t>
            </a:r>
          </a:p>
          <a:p>
            <a:pPr lvl="1" eaLnBrk="1" hangingPunct="1"/>
            <a:r>
              <a:rPr lang="en-US" altLang="fr-FR" sz="1400" smtClean="0"/>
              <a:t>3 rollers: 1 bottom, 2 front</a:t>
            </a:r>
          </a:p>
          <a:p>
            <a:pPr lvl="1" eaLnBrk="1" hangingPunct="1"/>
            <a:r>
              <a:rPr lang="en-US" altLang="fr-FR" sz="1400" smtClean="0"/>
              <a:t>5 laced belts</a:t>
            </a:r>
          </a:p>
          <a:p>
            <a:pPr lvl="2"/>
            <a:r>
              <a:rPr lang="en-US" altLang="fr-FR" sz="1200" smtClean="0"/>
              <a:t>220mm width</a:t>
            </a:r>
          </a:p>
          <a:p>
            <a:pPr lvl="2"/>
            <a:r>
              <a:rPr lang="en-US" altLang="fr-FR" sz="1200" smtClean="0"/>
              <a:t>Double layer (0.23</a:t>
            </a:r>
            <a:r>
              <a:rPr lang="en-US" altLang="da-DK" sz="1200" smtClean="0"/>
              <a:t> ”</a:t>
            </a:r>
            <a:r>
              <a:rPr lang="en-US" altLang="fr-FR" sz="1200" smtClean="0"/>
              <a:t> thickness)</a:t>
            </a:r>
          </a:p>
          <a:p>
            <a:pPr lvl="2" eaLnBrk="1" hangingPunct="1"/>
            <a:r>
              <a:rPr lang="en-US" altLang="fr-FR" sz="1200" smtClean="0"/>
              <a:t>Mato lacings</a:t>
            </a:r>
            <a:endParaRPr lang="en-US" altLang="fr-FR" smtClean="0"/>
          </a:p>
          <a:p>
            <a:pPr eaLnBrk="1" hangingPunct="1"/>
            <a:r>
              <a:rPr lang="en-US" altLang="fr-FR" sz="1600" smtClean="0"/>
              <a:t>Perfect bale starting in all conditions</a:t>
            </a:r>
            <a:endParaRPr lang="en-US" altLang="fr-FR" sz="1400" i="1" smtClean="0"/>
          </a:p>
          <a:p>
            <a:pPr lvl="1" eaLnBrk="1" hangingPunct="1"/>
            <a:r>
              <a:rPr lang="en-US" altLang="fr-FR" sz="1400" smtClean="0"/>
              <a:t>Aggressive roller for better bale rotation</a:t>
            </a:r>
          </a:p>
          <a:p>
            <a:pPr lvl="1" eaLnBrk="1" hangingPunct="1"/>
            <a:r>
              <a:rPr lang="en-US" altLang="fr-FR" sz="1400" smtClean="0"/>
              <a:t>Mixed core of the bale (belts &amp; rollers)</a:t>
            </a:r>
          </a:p>
          <a:p>
            <a:pPr lvl="1" eaLnBrk="1" hangingPunct="1"/>
            <a:endParaRPr lang="en-US" altLang="fr-FR" sz="1400" smtClean="0"/>
          </a:p>
          <a:p>
            <a:pPr eaLnBrk="1" hangingPunct="1"/>
            <a:endParaRPr lang="en-US" altLang="fr-FR" sz="1600" smtClean="0"/>
          </a:p>
        </p:txBody>
      </p:sp>
      <p:pic>
        <p:nvPicPr>
          <p:cNvPr id="16389" name="Picture 6" descr="Vi_RV 4200_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645025"/>
            <a:ext cx="3036887" cy="196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7281863" y="5102225"/>
            <a:ext cx="1079500" cy="72072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6391" name="Line 8"/>
          <p:cNvSpPr>
            <a:spLocks noChangeShapeType="1"/>
          </p:cNvSpPr>
          <p:nvPr/>
        </p:nvSpPr>
        <p:spPr bwMode="auto">
          <a:xfrm>
            <a:off x="6699250" y="4645025"/>
            <a:ext cx="581025" cy="45561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9"/>
          <p:cNvSpPr>
            <a:spLocks noChangeShapeType="1"/>
          </p:cNvSpPr>
          <p:nvPr/>
        </p:nvSpPr>
        <p:spPr bwMode="auto">
          <a:xfrm flipV="1">
            <a:off x="6697663" y="5822950"/>
            <a:ext cx="584200" cy="78581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393" name="Picture 10" descr="IMG_59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8" y="4664075"/>
            <a:ext cx="2881312" cy="192087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4" name="Title 1"/>
          <p:cNvSpPr>
            <a:spLocks noGrp="1"/>
          </p:cNvSpPr>
          <p:nvPr>
            <p:ph type="title"/>
          </p:nvPr>
        </p:nvSpPr>
        <p:spPr>
          <a:xfrm>
            <a:off x="395288" y="971550"/>
            <a:ext cx="8229600" cy="728663"/>
          </a:xfrm>
        </p:spPr>
        <p:txBody>
          <a:bodyPr/>
          <a:lstStyle/>
          <a:p>
            <a:pPr algn="l"/>
            <a:r>
              <a:rPr lang="da-DK" altLang="da-DK" smtClean="0"/>
              <a:t>Bale Chamber</a:t>
            </a:r>
          </a:p>
        </p:txBody>
      </p:sp>
    </p:spTree>
    <p:extLst>
      <p:ext uri="{BB962C8B-B14F-4D97-AF65-F5344CB8AC3E}">
        <p14:creationId xmlns:p14="http://schemas.microsoft.com/office/powerpoint/2010/main" val="6113084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08050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fr-FR" smtClean="0"/>
              <a:t>Density principle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68538" y="3284538"/>
            <a:ext cx="6602412" cy="3457575"/>
          </a:xfrm>
        </p:spPr>
        <p:txBody>
          <a:bodyPr/>
          <a:lstStyle/>
          <a:p>
            <a:pPr eaLnBrk="1" hangingPunct="1"/>
            <a:r>
              <a:rPr lang="en-US" altLang="fr-FR" sz="1600" dirty="0" smtClean="0"/>
              <a:t>Mechanical proportional density</a:t>
            </a:r>
          </a:p>
          <a:p>
            <a:pPr lvl="1" eaLnBrk="1" hangingPunct="1"/>
            <a:r>
              <a:rPr lang="en-US" altLang="fr-FR" sz="1400" dirty="0" smtClean="0"/>
              <a:t>Hydraulic density control until 200 bars</a:t>
            </a:r>
          </a:p>
          <a:p>
            <a:pPr lvl="1" eaLnBrk="1" hangingPunct="1"/>
            <a:r>
              <a:rPr lang="en-US" altLang="fr-FR" sz="1400" dirty="0" smtClean="0"/>
              <a:t>Mechanical tensioner arm with spring assistance</a:t>
            </a:r>
          </a:p>
          <a:p>
            <a:pPr lvl="1" eaLnBrk="1" hangingPunct="1"/>
            <a:r>
              <a:rPr lang="en-US" altLang="fr-FR" sz="1400" dirty="0" smtClean="0"/>
              <a:t>As the bale diameter grows, the pressure increases</a:t>
            </a:r>
          </a:p>
          <a:p>
            <a:pPr lvl="1" eaLnBrk="1" hangingPunct="1"/>
            <a:r>
              <a:rPr lang="en-US" altLang="fr-FR" sz="1400" dirty="0" smtClean="0"/>
              <a:t>Result is a regular density over the whole bale</a:t>
            </a:r>
          </a:p>
          <a:p>
            <a:pPr lvl="1" eaLnBrk="1" hangingPunct="1"/>
            <a:endParaRPr lang="en-US" altLang="fr-FR" sz="1400" dirty="0" smtClean="0"/>
          </a:p>
          <a:p>
            <a:pPr eaLnBrk="1" hangingPunct="1"/>
            <a:r>
              <a:rPr lang="en-US" altLang="fr-FR" sz="1600" dirty="0" smtClean="0"/>
              <a:t>Fully adjustable hydraulic density </a:t>
            </a:r>
            <a:r>
              <a:rPr lang="en-US" altLang="fr-FR" sz="1600" dirty="0" smtClean="0"/>
              <a:t>control (Optional)</a:t>
            </a:r>
            <a:endParaRPr lang="en-US" altLang="fr-FR" sz="1600" dirty="0" smtClean="0"/>
          </a:p>
          <a:p>
            <a:pPr lvl="1" eaLnBrk="1" hangingPunct="1"/>
            <a:r>
              <a:rPr lang="en-US" altLang="fr-FR" sz="1400" dirty="0" smtClean="0"/>
              <a:t>Density is controlled by manual valve (resulting on regular density)</a:t>
            </a:r>
          </a:p>
          <a:p>
            <a:pPr lvl="1" eaLnBrk="1" hangingPunct="1"/>
            <a:r>
              <a:rPr lang="en-US" altLang="fr-FR" sz="1400" dirty="0" smtClean="0"/>
              <a:t>Optional proportional valve gives</a:t>
            </a:r>
          </a:p>
          <a:p>
            <a:pPr lvl="2" eaLnBrk="1" hangingPunct="1"/>
            <a:r>
              <a:rPr lang="en-US" altLang="fr-FR" sz="1400" dirty="0" smtClean="0"/>
              <a:t>Control from cab </a:t>
            </a:r>
          </a:p>
          <a:p>
            <a:pPr lvl="2" eaLnBrk="1" hangingPunct="1"/>
            <a:r>
              <a:rPr lang="en-US" altLang="fr-FR" sz="1400" dirty="0" smtClean="0"/>
              <a:t>3 core controls via Intelligent Density 3D</a:t>
            </a:r>
          </a:p>
          <a:p>
            <a:pPr lvl="2" eaLnBrk="1" hangingPunct="1"/>
            <a:r>
              <a:rPr lang="en-US" altLang="fr-FR" sz="1400" dirty="0" smtClean="0"/>
              <a:t>Full control of bale shape according material type</a:t>
            </a:r>
          </a:p>
          <a:p>
            <a:pPr lvl="2" eaLnBrk="1" hangingPunct="1"/>
            <a:r>
              <a:rPr lang="en-US" altLang="fr-FR" sz="1400" dirty="0" smtClean="0"/>
              <a:t>Increased weather protection</a:t>
            </a:r>
          </a:p>
        </p:txBody>
      </p:sp>
      <p:pic>
        <p:nvPicPr>
          <p:cNvPr id="17412" name="Picture 10" descr="Read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1538288"/>
            <a:ext cx="275907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284538"/>
            <a:ext cx="2093913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5"/>
          <a:stretch>
            <a:fillRect/>
          </a:stretch>
        </p:blipFill>
        <p:spPr bwMode="auto">
          <a:xfrm>
            <a:off x="0" y="4868863"/>
            <a:ext cx="2195513" cy="198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10" descr="Read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1538288"/>
            <a:ext cx="264001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0" descr="Read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1546225"/>
            <a:ext cx="2611438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8252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fr-FR" smtClean="0"/>
              <a:t>Heavy Duty Drive Line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1981200"/>
            <a:ext cx="5400675" cy="3598863"/>
          </a:xfrm>
        </p:spPr>
        <p:txBody>
          <a:bodyPr/>
          <a:lstStyle/>
          <a:p>
            <a:pPr eaLnBrk="1" hangingPunct="1"/>
            <a:r>
              <a:rPr lang="en-GB" altLang="fr-FR" sz="1800" smtClean="0"/>
              <a:t>High reliability &amp; low maintenance</a:t>
            </a:r>
          </a:p>
          <a:p>
            <a:pPr lvl="1" eaLnBrk="1" hangingPunct="1"/>
            <a:r>
              <a:rPr lang="en-GB" altLang="fr-FR" sz="1600" smtClean="0"/>
              <a:t>Triple gearbox for stress reduction</a:t>
            </a:r>
          </a:p>
          <a:p>
            <a:pPr lvl="1" eaLnBrk="1" hangingPunct="1"/>
            <a:r>
              <a:rPr lang="en-GB" altLang="fr-FR" sz="1600" smtClean="0"/>
              <a:t>Strong roller shafts and bearings</a:t>
            </a:r>
          </a:p>
          <a:p>
            <a:pPr lvl="1" eaLnBrk="1" hangingPunct="1"/>
            <a:r>
              <a:rPr lang="en-GB" altLang="fr-FR" sz="1600" smtClean="0"/>
              <a:t>Eccentric roller bearing mountings</a:t>
            </a:r>
          </a:p>
          <a:p>
            <a:pPr lvl="1" eaLnBrk="1" hangingPunct="1"/>
            <a:endParaRPr lang="it-IT" altLang="fr-FR" sz="1600" smtClean="0"/>
          </a:p>
          <a:p>
            <a:pPr lvl="1" eaLnBrk="1" hangingPunct="1"/>
            <a:endParaRPr lang="en-GB" altLang="fr-FR" sz="1600" smtClean="0"/>
          </a:p>
          <a:p>
            <a:pPr eaLnBrk="1" hangingPunct="1"/>
            <a:r>
              <a:rPr lang="en-GB" altLang="fr-FR" sz="1800" smtClean="0"/>
              <a:t>Secure drive line protection for baler</a:t>
            </a:r>
          </a:p>
          <a:p>
            <a:pPr lvl="1" eaLnBrk="1" hangingPunct="1"/>
            <a:r>
              <a:rPr lang="en-GB" altLang="fr-FR" sz="1600" smtClean="0"/>
              <a:t>PTO with shear bolt on F and FD versions </a:t>
            </a:r>
          </a:p>
          <a:p>
            <a:pPr lvl="1" eaLnBrk="1" hangingPunct="1"/>
            <a:r>
              <a:rPr lang="en-GB" altLang="fr-FR" sz="1600" smtClean="0"/>
              <a:t>PTO with cam clutch on R version</a:t>
            </a:r>
          </a:p>
          <a:p>
            <a:pPr eaLnBrk="1" hangingPunct="1"/>
            <a:endParaRPr lang="en-GB" altLang="fr-FR" sz="1800" smtClean="0"/>
          </a:p>
          <a:p>
            <a:pPr lvl="2" eaLnBrk="1" hangingPunct="1"/>
            <a:endParaRPr lang="fr-FR" altLang="fr-FR" sz="2000" smtClean="0"/>
          </a:p>
        </p:txBody>
      </p:sp>
      <p:sp>
        <p:nvSpPr>
          <p:cNvPr id="18436" name="Rectangle 9"/>
          <p:cNvSpPr>
            <a:spLocks noChangeArrowheads="1"/>
          </p:cNvSpPr>
          <p:nvPr/>
        </p:nvSpPr>
        <p:spPr bwMode="auto">
          <a:xfrm>
            <a:off x="6443663" y="1196975"/>
            <a:ext cx="136842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pic>
        <p:nvPicPr>
          <p:cNvPr id="1843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710113"/>
            <a:ext cx="4295775" cy="19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85"/>
          <a:stretch>
            <a:fillRect/>
          </a:stretch>
        </p:blipFill>
        <p:spPr bwMode="auto">
          <a:xfrm>
            <a:off x="5795963" y="2205038"/>
            <a:ext cx="255587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9355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39750" y="908050"/>
            <a:ext cx="8229600" cy="838200"/>
          </a:xfrm>
        </p:spPr>
        <p:txBody>
          <a:bodyPr/>
          <a:lstStyle/>
          <a:p>
            <a:r>
              <a:rPr lang="it-IT" altLang="en-US" smtClean="0"/>
              <a:t>Hydraulics</a:t>
            </a:r>
            <a:endParaRPr lang="en-GB" altLang="en-US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5763" y="1989138"/>
            <a:ext cx="4762500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GB" altLang="da-DK" sz="1600" kern="0" dirty="0" smtClean="0"/>
              <a:t>Integration of steel pipes in </a:t>
            </a:r>
            <a:r>
              <a:rPr lang="en-GB" altLang="da-DK" sz="1600" kern="0" dirty="0" err="1" smtClean="0"/>
              <a:t>hydr</a:t>
            </a:r>
            <a:r>
              <a:rPr lang="en-GB" altLang="da-DK" sz="1600" kern="0" dirty="0" smtClean="0"/>
              <a:t>. circuit</a:t>
            </a:r>
          </a:p>
          <a:p>
            <a:pPr lvl="1" eaLnBrk="1" hangingPunct="1">
              <a:defRPr/>
            </a:pPr>
            <a:r>
              <a:rPr lang="en-GB" altLang="da-DK" sz="1400" kern="0" dirty="0" smtClean="0"/>
              <a:t>Better protection in critical area</a:t>
            </a:r>
          </a:p>
          <a:p>
            <a:pPr lvl="1" eaLnBrk="1" hangingPunct="1">
              <a:defRPr/>
            </a:pPr>
            <a:r>
              <a:rPr lang="en-GB" altLang="da-DK" sz="1400" kern="0" dirty="0" smtClean="0"/>
              <a:t>Professional approach</a:t>
            </a:r>
          </a:p>
          <a:p>
            <a:pPr lvl="1" eaLnBrk="1" hangingPunct="1">
              <a:defRPr/>
            </a:pPr>
            <a:r>
              <a:rPr lang="en-GB" altLang="da-DK" sz="1400" kern="0" dirty="0" smtClean="0"/>
              <a:t>Better visual impact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500438"/>
            <a:ext cx="3994150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2" descr="C:\Users\kf_lso\Downloads\wetransfer-86382f\IMG_3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00438"/>
            <a:ext cx="3994150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903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935038"/>
            <a:ext cx="6265863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Net Wrap System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09563" y="1887538"/>
            <a:ext cx="4406900" cy="4781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da-DK" sz="1600" dirty="0" smtClean="0"/>
              <a:t>Front mounted </a:t>
            </a:r>
            <a:r>
              <a:rPr lang="en-GB" sz="1600" dirty="0" smtClean="0"/>
              <a:t>d</a:t>
            </a:r>
            <a:r>
              <a:rPr lang="en-GB" altLang="fr-FR" sz="1600" dirty="0" smtClean="0"/>
              <a:t>irect injection </a:t>
            </a:r>
            <a:r>
              <a:rPr lang="en-GB" sz="1600" dirty="0" smtClean="0"/>
              <a:t>system </a:t>
            </a:r>
            <a:r>
              <a:rPr lang="en-GB" altLang="fr-FR" sz="1600" dirty="0" smtClean="0"/>
              <a:t>for a sure start every time</a:t>
            </a:r>
            <a:endParaRPr lang="en-GB" altLang="da-DK" sz="1600" dirty="0" smtClean="0"/>
          </a:p>
          <a:p>
            <a:pPr marL="177800" indent="-177800">
              <a:defRPr/>
            </a:pPr>
            <a:r>
              <a:rPr lang="en-GB" sz="1600" dirty="0" smtClean="0"/>
              <a:t>   Positive feed of net into the bale chamber </a:t>
            </a:r>
          </a:p>
          <a:p>
            <a:pPr marL="577850" lvl="1" indent="-177800">
              <a:defRPr/>
            </a:pPr>
            <a:r>
              <a:rPr lang="en-GB" sz="1400" dirty="0" smtClean="0"/>
              <a:t>Net permanently retained in injection arm, no time spent on first pick up of the net prior to injection</a:t>
            </a:r>
          </a:p>
          <a:p>
            <a:pPr marL="623888" lvl="1" indent="-166688">
              <a:defRPr/>
            </a:pPr>
            <a:r>
              <a:rPr lang="en-GB" sz="1400" dirty="0" smtClean="0"/>
              <a:t>No effect from windy conditions</a:t>
            </a:r>
          </a:p>
          <a:p>
            <a:pPr marL="623888" lvl="1" indent="-166688">
              <a:defRPr/>
            </a:pPr>
            <a:r>
              <a:rPr lang="en-GB" sz="1400" dirty="0" smtClean="0"/>
              <a:t>No feed rollers</a:t>
            </a:r>
          </a:p>
          <a:p>
            <a:pPr marL="623888" lvl="1" indent="-166688">
              <a:defRPr/>
            </a:pPr>
            <a:r>
              <a:rPr lang="en-GB" sz="1400" dirty="0" smtClean="0"/>
              <a:t>Very fast operation</a:t>
            </a:r>
            <a:endParaRPr lang="en-GB" altLang="fr-FR" sz="1400" dirty="0" smtClean="0"/>
          </a:p>
          <a:p>
            <a:pPr marL="177800" indent="-177800" eaLnBrk="1" hangingPunct="1">
              <a:lnSpc>
                <a:spcPct val="80000"/>
              </a:lnSpc>
              <a:defRPr/>
            </a:pPr>
            <a:r>
              <a:rPr lang="en-GB" altLang="fr-FR" sz="1400" dirty="0" smtClean="0"/>
              <a:t>   </a:t>
            </a:r>
            <a:r>
              <a:rPr lang="en-GB" altLang="fr-FR" sz="1600" dirty="0" smtClean="0"/>
              <a:t>Perfect net spread on the bale</a:t>
            </a:r>
          </a:p>
          <a:p>
            <a:pPr marL="623888" lvl="1" indent="-166688" eaLnBrk="1" hangingPunct="1">
              <a:defRPr/>
            </a:pPr>
            <a:r>
              <a:rPr lang="en-GB" altLang="fr-FR" sz="1400" dirty="0" smtClean="0"/>
              <a:t>Net is going fully from side to side</a:t>
            </a:r>
          </a:p>
          <a:p>
            <a:pPr marL="623888" lvl="1" indent="-166688" eaLnBrk="1" hangingPunct="1">
              <a:defRPr/>
            </a:pPr>
            <a:r>
              <a:rPr lang="en-GB" altLang="fr-FR" sz="1400" dirty="0" smtClean="0"/>
              <a:t>Edge covering net types can be used</a:t>
            </a:r>
            <a:endParaRPr lang="en-GB" altLang="da-DK" sz="16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altLang="da-DK" sz="1600" dirty="0" smtClean="0"/>
              <a:t>Easy to operate device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altLang="da-DK" sz="1400" dirty="0" smtClean="0"/>
              <a:t>Maximum comfort for the user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Perfect access to net loading area for servicing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Fast and comfortable net roll changing and threading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Fully programmable from control box in tractor cab</a:t>
            </a:r>
          </a:p>
          <a:p>
            <a:pPr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da-DK" sz="1600" dirty="0" smtClean="0"/>
              <a:t>Storage for 2 spare net rolls</a:t>
            </a:r>
            <a:endParaRPr lang="en-GB" altLang="da-DK" sz="14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GB" altLang="da-DK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altLang="da-DK" sz="1600" dirty="0" smtClean="0"/>
          </a:p>
        </p:txBody>
      </p:sp>
      <p:pic>
        <p:nvPicPr>
          <p:cNvPr id="20484" name="Picture 9" descr="P:\MKTG\_MARKETING - 2015\A. Working New Fix ch broch\Vicon_4225_4325_4325 FlexiWrap\Vicon_images details\RF4225-4325 pictures\page 8-9\resized\_36A7430_1024x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1952625"/>
            <a:ext cx="3651250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0" descr="P:\MKTG\_MARKETING - 2015\A. Working New Fix ch broch\Vicon_4225_4325_4325 FlexiWrap\Vicon_images details\RF4225-4325 pictures\page 8-9\resized\IMG_7847_1024x6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4292600"/>
            <a:ext cx="36512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25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19250" y="935038"/>
            <a:ext cx="626586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err="1" smtClean="0"/>
              <a:t>PowerBind</a:t>
            </a:r>
            <a:r>
              <a:rPr lang="fr-FR" altLang="da-DK" kern="0" dirty="0" smtClean="0"/>
              <a:t> Net Wrap System</a:t>
            </a:r>
          </a:p>
        </p:txBody>
      </p:sp>
      <p:pic>
        <p:nvPicPr>
          <p:cNvPr id="21507" name="Picture 5" descr="C:\Users\kf_lso\Pictures\1 - Pro KvG\Presses\PowerBind_Ne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095500"/>
            <a:ext cx="762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97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IMG_0298 lo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4797425"/>
            <a:ext cx="58213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4" descr="Dsc01261lo r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338" y="4246563"/>
            <a:ext cx="2563812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49450"/>
            <a:ext cx="3600450" cy="2055813"/>
          </a:xfrm>
        </p:spPr>
        <p:txBody>
          <a:bodyPr/>
          <a:lstStyle/>
          <a:p>
            <a:pPr marL="285750" indent="-285750">
              <a:lnSpc>
                <a:spcPct val="90000"/>
              </a:lnSpc>
            </a:pPr>
            <a:r>
              <a:rPr lang="en-GB" altLang="da-DK" sz="1800" smtClean="0"/>
              <a:t>Great looking bales in all crops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Fantastic shape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Consistent diameter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Net to edge of bale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Bales stack and transport well</a:t>
            </a:r>
          </a:p>
        </p:txBody>
      </p:sp>
      <p:pic>
        <p:nvPicPr>
          <p:cNvPr id="2253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338" y="1951038"/>
            <a:ext cx="2563812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19250" y="935038"/>
            <a:ext cx="626586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err="1" smtClean="0"/>
              <a:t>PowerBind</a:t>
            </a:r>
            <a:r>
              <a:rPr lang="fr-FR" altLang="da-DK" kern="0" dirty="0" smtClean="0"/>
              <a:t> Net Wrap System</a:t>
            </a:r>
          </a:p>
        </p:txBody>
      </p:sp>
    </p:spTree>
    <p:extLst>
      <p:ext uri="{BB962C8B-B14F-4D97-AF65-F5344CB8AC3E}">
        <p14:creationId xmlns:p14="http://schemas.microsoft.com/office/powerpoint/2010/main" val="2865329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62175" y="935038"/>
            <a:ext cx="53625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Twine System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73250"/>
            <a:ext cx="4248150" cy="48688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fr-FR" sz="1800" smtClean="0"/>
              <a:t>Perfect twine spacing</a:t>
            </a:r>
          </a:p>
          <a:p>
            <a:pPr lvl="1"/>
            <a:r>
              <a:rPr lang="en-GB" altLang="fr-FR" sz="1400" smtClean="0"/>
              <a:t>2 Twine arms each cover half the bale</a:t>
            </a:r>
          </a:p>
          <a:p>
            <a:pPr lvl="1"/>
            <a:r>
              <a:rPr lang="en-GB" altLang="fr-FR" sz="1400" smtClean="0"/>
              <a:t>Cycle starts at the side and finishes in the centre – eliminating loose ends</a:t>
            </a:r>
          </a:p>
          <a:p>
            <a:pPr eaLnBrk="1" hangingPunct="1"/>
            <a:endParaRPr lang="en-GB" altLang="da-DK" sz="1400" smtClean="0"/>
          </a:p>
          <a:p>
            <a:pPr>
              <a:lnSpc>
                <a:spcPct val="80000"/>
              </a:lnSpc>
            </a:pPr>
            <a:r>
              <a:rPr lang="en-GB" altLang="fr-FR" sz="1800" smtClean="0"/>
              <a:t>Efficient and fast operating system</a:t>
            </a:r>
          </a:p>
          <a:p>
            <a:pPr lvl="1" eaLnBrk="1" hangingPunct="1"/>
            <a:r>
              <a:rPr lang="en-GB" altLang="fr-FR" sz="1400" smtClean="0"/>
              <a:t>Forced injection for efficient twine start</a:t>
            </a:r>
          </a:p>
          <a:p>
            <a:pPr lvl="1" eaLnBrk="1" hangingPunct="1"/>
            <a:r>
              <a:rPr lang="en-GB" altLang="fr-FR" sz="1400" smtClean="0"/>
              <a:t>Fast cycle time for improved productivity</a:t>
            </a:r>
          </a:p>
          <a:p>
            <a:pPr lvl="1" eaLnBrk="1" hangingPunct="1"/>
            <a:r>
              <a:rPr lang="en-GB" altLang="fr-FR" sz="1400" smtClean="0"/>
              <a:t>Brake released during injection</a:t>
            </a:r>
          </a:p>
          <a:p>
            <a:pPr lvl="1" eaLnBrk="1" hangingPunct="1"/>
            <a:r>
              <a:rPr lang="en-GB" altLang="fr-FR" sz="1400" smtClean="0"/>
              <a:t>Over-braking during side binding</a:t>
            </a:r>
          </a:p>
          <a:p>
            <a:pPr eaLnBrk="1" hangingPunct="1"/>
            <a:endParaRPr lang="en-GB" altLang="da-DK" sz="1400" smtClean="0"/>
          </a:p>
          <a:p>
            <a:pPr>
              <a:lnSpc>
                <a:spcPct val="80000"/>
              </a:lnSpc>
            </a:pPr>
            <a:r>
              <a:rPr lang="en-GB" altLang="da-DK" sz="1800" smtClean="0"/>
              <a:t>Easy to operate device</a:t>
            </a:r>
          </a:p>
          <a:p>
            <a:pPr lvl="1" eaLnBrk="1" hangingPunct="1"/>
            <a:r>
              <a:rPr lang="en-GB" altLang="da-DK" sz="1400" smtClean="0"/>
              <a:t>Easy access to twine boxes</a:t>
            </a:r>
          </a:p>
          <a:p>
            <a:pPr lvl="1" eaLnBrk="1" hangingPunct="1"/>
            <a:r>
              <a:rPr lang="en-GB" altLang="fr-FR" sz="1400" smtClean="0"/>
              <a:t>Simple twine route</a:t>
            </a:r>
          </a:p>
          <a:p>
            <a:pPr lvl="1" eaLnBrk="1" hangingPunct="1"/>
            <a:r>
              <a:rPr lang="en-GB" altLang="fr-FR" sz="1400" smtClean="0"/>
              <a:t>Full control from tractor</a:t>
            </a:r>
          </a:p>
          <a:p>
            <a:pPr lvl="1" eaLnBrk="1" hangingPunct="1"/>
            <a:endParaRPr lang="en-GB" altLang="fr-FR" sz="1400" smtClean="0"/>
          </a:p>
          <a:p>
            <a:pPr>
              <a:lnSpc>
                <a:spcPct val="80000"/>
              </a:lnSpc>
            </a:pPr>
            <a:r>
              <a:rPr lang="en-GB" altLang="da-DK" sz="1800" smtClean="0"/>
              <a:t>Storage for 8 twine bobbins</a:t>
            </a:r>
            <a:endParaRPr lang="en-GB" altLang="fr-FR" sz="1800" smtClean="0"/>
          </a:p>
        </p:txBody>
      </p:sp>
      <p:pic>
        <p:nvPicPr>
          <p:cNvPr id="23556" name="Immagine 5" descr="Twine Route_Outs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4292600"/>
            <a:ext cx="2216150" cy="1368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Immagine 16" descr="Twine Route_Insid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5292725"/>
            <a:ext cx="2228850" cy="1376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4" b="2936"/>
          <a:stretch>
            <a:fillRect/>
          </a:stretch>
        </p:blipFill>
        <p:spPr bwMode="auto">
          <a:xfrm>
            <a:off x="5024438" y="1952625"/>
            <a:ext cx="3651250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77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62175" y="935038"/>
            <a:ext cx="53625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Twine System</a:t>
            </a:r>
          </a:p>
        </p:txBody>
      </p:sp>
      <p:pic>
        <p:nvPicPr>
          <p:cNvPr id="24579" name="Picture 4" descr="C:\Users\kf_lso\Pictures\1 - Pro KvG\Presses\PowerBind_Twi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095500"/>
            <a:ext cx="762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18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935038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fr-FR" smtClean="0"/>
              <a:t>Controls - Focus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44675"/>
            <a:ext cx="5076825" cy="4760913"/>
          </a:xfrm>
        </p:spPr>
        <p:txBody>
          <a:bodyPr/>
          <a:lstStyle/>
          <a:p>
            <a:pPr eaLnBrk="1" hangingPunct="1"/>
            <a:r>
              <a:rPr lang="fr-FR" altLang="fr-FR" sz="1600" smtClean="0"/>
              <a:t>Simplicity – Efficiency – Productivity</a:t>
            </a:r>
          </a:p>
          <a:p>
            <a:pPr lvl="1" eaLnBrk="1" hangingPunct="1"/>
            <a:r>
              <a:rPr lang="fr-FR" altLang="fr-FR" sz="1400" smtClean="0"/>
              <a:t>Easy to use control system</a:t>
            </a:r>
          </a:p>
          <a:p>
            <a:pPr lvl="1" eaLnBrk="1" hangingPunct="1"/>
            <a:r>
              <a:rPr lang="fr-FR" altLang="fr-FR" sz="1400" smtClean="0"/>
              <a:t>Intuitive access to all functions</a:t>
            </a:r>
          </a:p>
          <a:p>
            <a:pPr eaLnBrk="1" hangingPunct="1"/>
            <a:endParaRPr lang="fr-FR" altLang="fr-FR" sz="1600" smtClean="0"/>
          </a:p>
          <a:p>
            <a:pPr eaLnBrk="1" hangingPunct="1"/>
            <a:r>
              <a:rPr lang="fr-FR" altLang="fr-FR" sz="1600" smtClean="0"/>
              <a:t>Full control on board</a:t>
            </a:r>
          </a:p>
          <a:p>
            <a:pPr lvl="1" eaLnBrk="1" hangingPunct="1"/>
            <a:r>
              <a:rPr lang="fr-FR" altLang="fr-FR" sz="1400" smtClean="0"/>
              <a:t>Bale diameter adjustment</a:t>
            </a:r>
          </a:p>
          <a:p>
            <a:pPr lvl="1" eaLnBrk="1" hangingPunct="1"/>
            <a:r>
              <a:rPr lang="fr-FR" altLang="fr-FR" sz="1400" smtClean="0"/>
              <a:t>Current bale diameter (bale growing)</a:t>
            </a:r>
          </a:p>
          <a:p>
            <a:pPr lvl="1" eaLnBrk="1" hangingPunct="1"/>
            <a:r>
              <a:rPr lang="fr-FR" altLang="fr-FR" sz="1400" smtClean="0"/>
              <a:t>Density adjust </a:t>
            </a:r>
            <a:r>
              <a:rPr lang="fr-FR" altLang="fr-FR" sz="1400" i="1" smtClean="0"/>
              <a:t>(option proportional valve)</a:t>
            </a:r>
          </a:p>
          <a:p>
            <a:pPr lvl="1" eaLnBrk="1" hangingPunct="1"/>
            <a:r>
              <a:rPr lang="en-US" altLang="fr-FR" sz="1400" smtClean="0"/>
              <a:t>Left &amp; Right handside indicators</a:t>
            </a:r>
          </a:p>
          <a:p>
            <a:pPr lvl="1" eaLnBrk="1" hangingPunct="1"/>
            <a:r>
              <a:rPr lang="en-US" altLang="fr-FR" sz="1400" smtClean="0"/>
              <a:t>Twine or net tying selection</a:t>
            </a:r>
          </a:p>
          <a:p>
            <a:pPr lvl="1" eaLnBrk="1" hangingPunct="1"/>
            <a:r>
              <a:rPr lang="en-US" altLang="fr-FR" sz="1400" smtClean="0"/>
              <a:t>Twine and net tying adjustment</a:t>
            </a:r>
          </a:p>
          <a:p>
            <a:pPr lvl="1" eaLnBrk="1" hangingPunct="1"/>
            <a:r>
              <a:rPr lang="en-US" altLang="fr-FR" sz="1400" smtClean="0"/>
              <a:t>Tying information during cycle</a:t>
            </a:r>
          </a:p>
          <a:p>
            <a:pPr lvl="1" eaLnBrk="1" hangingPunct="1"/>
            <a:r>
              <a:rPr lang="en-US" altLang="fr-FR" sz="1400" smtClean="0"/>
              <a:t>Manual or automatic tying mode selection</a:t>
            </a:r>
          </a:p>
          <a:p>
            <a:pPr lvl="1" eaLnBrk="1" hangingPunct="1"/>
            <a:r>
              <a:rPr lang="en-US" altLang="fr-FR" sz="1400" smtClean="0"/>
              <a:t>Bale counter that can save up to 40 bale counts</a:t>
            </a:r>
          </a:p>
          <a:p>
            <a:pPr lvl="1" eaLnBrk="1" hangingPunct="1"/>
            <a:r>
              <a:rPr lang="en-US" altLang="fr-FR" sz="1400" smtClean="0"/>
              <a:t>Hydraulic selection control</a:t>
            </a:r>
          </a:p>
          <a:p>
            <a:pPr lvl="2" eaLnBrk="1" hangingPunct="1"/>
            <a:r>
              <a:rPr lang="en-US" altLang="fr-FR" sz="1400" smtClean="0"/>
              <a:t>Pick-up, DropFloor, Knives</a:t>
            </a:r>
          </a:p>
          <a:p>
            <a:pPr lvl="1" eaLnBrk="1" hangingPunct="1"/>
            <a:r>
              <a:rPr lang="en-US" altLang="fr-FR" sz="1400" smtClean="0"/>
              <a:t>Productivity information (bales per hour)</a:t>
            </a:r>
          </a:p>
        </p:txBody>
      </p:sp>
      <p:pic>
        <p:nvPicPr>
          <p:cNvPr id="2560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365375"/>
            <a:ext cx="4371975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01652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0" b="2530"/>
          <a:stretch>
            <a:fillRect/>
          </a:stretch>
        </p:blipFill>
        <p:spPr bwMode="auto">
          <a:xfrm>
            <a:off x="5148263" y="2779713"/>
            <a:ext cx="3794125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152400" y="2274888"/>
            <a:ext cx="4995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0000"/>
                </a:solidFill>
                <a:ea typeface="Geneva"/>
                <a:cs typeface="Geneva"/>
              </a:rPr>
              <a:t>IsoMatch Tellus GO* - compact ISOBUS Termina</a:t>
            </a:r>
            <a:r>
              <a:rPr lang="en-US" altLang="en-US" sz="1600">
                <a:solidFill>
                  <a:srgbClr val="000000"/>
                </a:solidFill>
                <a:ea typeface="Geneva"/>
                <a:cs typeface="Geneva"/>
              </a:rPr>
              <a:t>l </a:t>
            </a:r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295275" y="2690813"/>
            <a:ext cx="4141788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Full </a:t>
            </a:r>
            <a:r>
              <a:rPr lang="en-US" altLang="en-US" sz="1400" dirty="0" err="1" smtClean="0">
                <a:solidFill>
                  <a:srgbClr val="000000"/>
                </a:solidFill>
                <a:ea typeface="Geneva"/>
                <a:cs typeface="Geneva"/>
              </a:rPr>
              <a:t>IsoBus</a:t>
            </a: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 terminal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endParaRPr lang="en-US" altLang="en-US" sz="1400" dirty="0" smtClean="0">
              <a:solidFill>
                <a:srgbClr val="000000"/>
              </a:solidFill>
              <a:ea typeface="Geneva"/>
              <a:cs typeface="Geneva"/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Compact design: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Easy </a:t>
            </a:r>
            <a:r>
              <a:rPr lang="en-US" altLang="en-US" sz="1400" dirty="0">
                <a:latin typeface="+mn-lt"/>
              </a:rPr>
              <a:t>to integrate in the tractor </a:t>
            </a:r>
            <a:r>
              <a:rPr lang="en-US" altLang="en-US" sz="1400" dirty="0" smtClean="0">
                <a:latin typeface="+mn-lt"/>
              </a:rPr>
              <a:t>cab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7-inch </a:t>
            </a:r>
            <a:r>
              <a:rPr lang="en-US" altLang="en-US" sz="1400" dirty="0">
                <a:latin typeface="+mn-lt"/>
              </a:rPr>
              <a:t>touch screen </a:t>
            </a:r>
            <a:r>
              <a:rPr lang="en-US" altLang="en-US" sz="1400" dirty="0" smtClean="0">
                <a:latin typeface="+mn-lt"/>
              </a:rPr>
              <a:t>for </a:t>
            </a:r>
            <a:r>
              <a:rPr lang="en-US" altLang="en-US" sz="1400" dirty="0">
                <a:latin typeface="+mn-lt"/>
              </a:rPr>
              <a:t>perfect machine set-up and </a:t>
            </a:r>
            <a:r>
              <a:rPr lang="en-US" altLang="en-US" sz="1400" dirty="0" smtClean="0">
                <a:latin typeface="+mn-lt"/>
              </a:rPr>
              <a:t>control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Hard </a:t>
            </a:r>
            <a:r>
              <a:rPr lang="en-US" altLang="en-US" sz="1400" dirty="0">
                <a:solidFill>
                  <a:srgbClr val="000000"/>
                </a:solidFill>
                <a:ea typeface="Geneva"/>
                <a:cs typeface="Geneva"/>
              </a:rPr>
              <a:t>keys combined with </a:t>
            </a: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rotary-switch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Direct </a:t>
            </a:r>
            <a:r>
              <a:rPr lang="en-US" altLang="en-US" sz="1400" dirty="0">
                <a:latin typeface="+mn-lt"/>
              </a:rPr>
              <a:t>access to main </a:t>
            </a:r>
            <a:r>
              <a:rPr lang="en-US" altLang="en-US" sz="1400" dirty="0" smtClean="0">
                <a:latin typeface="+mn-lt"/>
              </a:rPr>
              <a:t>functions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Optimal </a:t>
            </a:r>
            <a:r>
              <a:rPr lang="en-US" altLang="en-US" sz="1400" dirty="0">
                <a:latin typeface="+mn-lt"/>
              </a:rPr>
              <a:t>use while </a:t>
            </a:r>
            <a:r>
              <a:rPr lang="en-US" altLang="en-US" sz="1400" dirty="0" smtClean="0">
                <a:latin typeface="+mn-lt"/>
              </a:rPr>
              <a:t>driving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endParaRPr lang="en-US" altLang="en-US" sz="1400" dirty="0" smtClean="0">
              <a:solidFill>
                <a:srgbClr val="000000"/>
              </a:solidFill>
              <a:ea typeface="Geneva"/>
              <a:cs typeface="Geneva"/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Implement control </a:t>
            </a:r>
            <a:r>
              <a:rPr lang="en-US" altLang="en-US" sz="1400" dirty="0">
                <a:solidFill>
                  <a:srgbClr val="000000"/>
                </a:solidFill>
                <a:ea typeface="Geneva"/>
                <a:cs typeface="Geneva"/>
              </a:rPr>
              <a:t>has never been so easy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95275" y="6096000"/>
            <a:ext cx="8229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ea typeface="Geneva"/>
                <a:cs typeface="Geneva"/>
              </a:rPr>
              <a:t>*  These full ISO terminals can be fitted on the new fixed chamber baler line, provided units are ordered from factory with Isobus connection kit. </a:t>
            </a:r>
          </a:p>
        </p:txBody>
      </p:sp>
      <p:sp>
        <p:nvSpPr>
          <p:cNvPr id="26630" name="Title 1"/>
          <p:cNvSpPr txBox="1">
            <a:spLocks/>
          </p:cNvSpPr>
          <p:nvPr/>
        </p:nvSpPr>
        <p:spPr bwMode="auto">
          <a:xfrm>
            <a:off x="323850" y="935038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800" b="1">
                <a:solidFill>
                  <a:schemeClr val="tx2"/>
                </a:solidFill>
              </a:rPr>
              <a:t>IsoBus Technology (optional)</a:t>
            </a:r>
            <a:endParaRPr lang="en-GB" altLang="en-US" sz="28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4892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514600" y="2878138"/>
            <a:ext cx="5715000" cy="8382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2514600" y="3795713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2514600" y="474345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2514600" y="1981200"/>
            <a:ext cx="5715000" cy="836613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2635250" y="2060575"/>
            <a:ext cx="5594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Small diameter pick-up design with 2.0 or 2.2m working width.</a:t>
            </a:r>
            <a:endParaRPr lang="en-US" altLang="fr-FR" sz="1600">
              <a:cs typeface="Arial" pitchFamily="34" charset="0"/>
            </a:endParaRP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2635250" y="2954338"/>
            <a:ext cx="5500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Cost efficient Fork Feeder (single or double) or high capacity PowerFeed rotor with DropFloor.</a:t>
            </a:r>
            <a:endParaRPr lang="en-US" altLang="fr-FR" sz="1600">
              <a:cs typeface="Arial" pitchFamily="34" charset="0"/>
            </a:endParaRP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2635250" y="3886200"/>
            <a:ext cx="55943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Variable chamber concept with maximum bale diameters of </a:t>
            </a:r>
            <a:r>
              <a:rPr lang="en-US" altLang="fr-FR" sz="1600"/>
              <a:t>1.65m</a:t>
            </a:r>
            <a:r>
              <a:rPr lang="en-US" altLang="en-US" sz="1600"/>
              <a:t> or 1.80m providing bales with a moderate core and tight outer layer. </a:t>
            </a:r>
            <a:endParaRPr lang="en-US" altLang="fr-FR" sz="1600">
              <a:cs typeface="Arial" pitchFamily="34" charset="0"/>
            </a:endParaRPr>
          </a:p>
        </p:txBody>
      </p:sp>
      <p:sp>
        <p:nvSpPr>
          <p:cNvPr id="27657" name="Rectangle 10"/>
          <p:cNvSpPr>
            <a:spLocks noChangeArrowheads="1"/>
          </p:cNvSpPr>
          <p:nvPr/>
        </p:nvSpPr>
        <p:spPr bwMode="auto">
          <a:xfrm>
            <a:off x="381000" y="935038"/>
            <a:ext cx="84391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2600" b="1" dirty="0">
                <a:solidFill>
                  <a:srgbClr val="FF9933"/>
                </a:solidFill>
              </a:rPr>
              <a:t>The 5 Arguments</a:t>
            </a:r>
            <a:r>
              <a:rPr lang="en-GB" altLang="fr-FR" sz="2600" b="1" dirty="0" smtClean="0">
                <a:solidFill>
                  <a:srgbClr val="FF9933"/>
                </a:solidFill>
              </a:rPr>
              <a:t>,</a:t>
            </a:r>
            <a:r>
              <a:rPr lang="en-US" altLang="fr-FR" sz="2600" b="1" dirty="0">
                <a:solidFill>
                  <a:srgbClr val="FF9933"/>
                </a:solidFill>
              </a:rPr>
              <a:t> </a:t>
            </a:r>
            <a:r>
              <a:rPr lang="en-US" altLang="fr-FR" sz="2600" b="1" dirty="0" err="1">
                <a:solidFill>
                  <a:srgbClr val="FF9933"/>
                </a:solidFill>
              </a:rPr>
              <a:t>Gallignani</a:t>
            </a:r>
            <a:r>
              <a:rPr lang="en-US" altLang="fr-FR" sz="2600" b="1" dirty="0">
                <a:solidFill>
                  <a:srgbClr val="FF9933"/>
                </a:solidFill>
              </a:rPr>
              <a:t> GV416 – GV418 S Line </a:t>
            </a:r>
            <a:r>
              <a:rPr lang="en-GB" altLang="fr-FR" sz="2600" b="1" dirty="0" smtClean="0">
                <a:solidFill>
                  <a:srgbClr val="FF9933"/>
                </a:solidFill>
              </a:rPr>
              <a:t> </a:t>
            </a:r>
            <a:endParaRPr lang="en-GB" altLang="fr-FR" sz="2600" b="1" dirty="0">
              <a:solidFill>
                <a:srgbClr val="FF9933"/>
              </a:solidFill>
            </a:endParaRP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381000" y="19050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381000" y="2801938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381000" y="37465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381000" y="4716463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2514600" y="5692775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2635250" y="5791200"/>
            <a:ext cx="5500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Simple and intuitive control with the Focus terminal. All functions are shown on a large, clear digital display.</a:t>
            </a:r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381000" y="5643563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5</a:t>
            </a:r>
          </a:p>
        </p:txBody>
      </p:sp>
      <p:pic>
        <p:nvPicPr>
          <p:cNvPr id="4507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1447800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75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78138"/>
            <a:ext cx="144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77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92775"/>
            <a:ext cx="1447800" cy="866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78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95713"/>
            <a:ext cx="1447800" cy="866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2620963" y="4800600"/>
            <a:ext cx="55022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PowerBind: New accurate and dependable net and twine injection – net is injected in a flat movement to ensure reliable net injection under all conditions.</a:t>
            </a:r>
          </a:p>
        </p:txBody>
      </p:sp>
      <p:pic>
        <p:nvPicPr>
          <p:cNvPr id="2767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38" y="4743450"/>
            <a:ext cx="1439862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1471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nimBg="1"/>
      <p:bldP spid="45059" grpId="0" animBg="1"/>
      <p:bldP spid="45060" grpId="0" animBg="1"/>
      <p:bldP spid="45061" grpId="0" animBg="1"/>
      <p:bldP spid="45062" grpId="0"/>
      <p:bldP spid="45063" grpId="0"/>
      <p:bldP spid="45064" grpId="0"/>
      <p:bldP spid="45067" grpId="0"/>
      <p:bldP spid="45068" grpId="0"/>
      <p:bldP spid="45069" grpId="0"/>
      <p:bldP spid="45070" grpId="0"/>
      <p:bldP spid="45071" grpId="0" animBg="1"/>
      <p:bldP spid="45072" grpId="0"/>
      <p:bldP spid="45073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6" r="10366"/>
          <a:stretch/>
        </p:blipFill>
        <p:spPr bwMode="auto">
          <a:xfrm>
            <a:off x="0" y="20397"/>
            <a:ext cx="9144000" cy="5306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28600" y="5489575"/>
            <a:ext cx="822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fr-FR" sz="2400" b="1" dirty="0" err="1" smtClean="0"/>
              <a:t>Gallignani</a:t>
            </a:r>
            <a:r>
              <a:rPr lang="en-GB" altLang="fr-FR" sz="2400" b="1" dirty="0" smtClean="0"/>
              <a:t> GV516-520 </a:t>
            </a:r>
            <a:r>
              <a:rPr lang="en-GB" altLang="fr-FR" sz="2400" b="1" dirty="0" err="1" smtClean="0"/>
              <a:t>ProLine</a:t>
            </a:r>
            <a:endParaRPr lang="en-GB" altLang="fr-FR" sz="2400" b="1" dirty="0" smtClean="0"/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fr-FR" sz="2400" b="1" dirty="0" smtClean="0"/>
              <a:t>High Performance Variable Chamber Balers</a:t>
            </a:r>
          </a:p>
        </p:txBody>
      </p:sp>
      <p:pic>
        <p:nvPicPr>
          <p:cNvPr id="28676" name="Picture 10" descr="ISOBUS_silver_new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1" y="4833030"/>
            <a:ext cx="18002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304800" y="5975804"/>
            <a:ext cx="6355432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839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91440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15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71155"/>
              </p:ext>
            </p:extLst>
          </p:nvPr>
        </p:nvGraphicFramePr>
        <p:xfrm>
          <a:off x="250825" y="4221163"/>
          <a:ext cx="6000750" cy="2438402"/>
        </p:xfrm>
        <a:graphic>
          <a:graphicData uri="http://schemas.openxmlformats.org/drawingml/2006/table">
            <a:tbl>
              <a:tblPr/>
              <a:tblGrid>
                <a:gridCol w="1269146"/>
                <a:gridCol w="1585280"/>
                <a:gridCol w="1605231"/>
                <a:gridCol w="1541093"/>
              </a:tblGrid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Bale Diameter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Intake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Binding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GV516 R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0.6-1.65m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Rotor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GV516 SC-14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0.6-1.65m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SuperCut-14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Net, Double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GV516 SC-25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0.6-1.65m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SuperCut-25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GV520 R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0.6-2.00m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Rotor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GV520 SC-14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0.6-2.00m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SuperCut-14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Net, Double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GV520 SC-25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0.6-2.00m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SuperCut-25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829" name="Rectangle 47"/>
          <p:cNvSpPr>
            <a:spLocks noGrp="1" noChangeArrowheads="1"/>
          </p:cNvSpPr>
          <p:nvPr>
            <p:ph type="title"/>
          </p:nvPr>
        </p:nvSpPr>
        <p:spPr>
          <a:xfrm>
            <a:off x="152400" y="3429000"/>
            <a:ext cx="8610600" cy="838200"/>
          </a:xfrm>
          <a:noFill/>
        </p:spPr>
        <p:txBody>
          <a:bodyPr/>
          <a:lstStyle/>
          <a:p>
            <a:pPr algn="l" eaLnBrk="1" hangingPunct="1"/>
            <a:r>
              <a:rPr lang="en-GB" altLang="fr-FR" sz="2400" dirty="0" err="1" smtClean="0">
                <a:solidFill>
                  <a:schemeClr val="tx1"/>
                </a:solidFill>
              </a:rPr>
              <a:t>Gallignani</a:t>
            </a:r>
            <a:r>
              <a:rPr lang="en-GB" altLang="fr-FR" sz="2400" dirty="0" smtClean="0">
                <a:solidFill>
                  <a:schemeClr val="tx1"/>
                </a:solidFill>
              </a:rPr>
              <a:t> GV516 – 520 </a:t>
            </a:r>
            <a:r>
              <a:rPr lang="en-GB" altLang="fr-FR" sz="2400" dirty="0" err="1" smtClean="0">
                <a:solidFill>
                  <a:schemeClr val="tx1"/>
                </a:solidFill>
              </a:rPr>
              <a:t>ProLine</a:t>
            </a:r>
            <a:endParaRPr lang="en-GB" altLang="fr-FR" sz="2400" dirty="0" smtClean="0">
              <a:solidFill>
                <a:schemeClr val="tx1"/>
              </a:solidFill>
            </a:endParaRPr>
          </a:p>
        </p:txBody>
      </p:sp>
      <p:sp>
        <p:nvSpPr>
          <p:cNvPr id="33830" name="AutoShape 50">
            <a:hlinkClick r:id="rId3" highlightClick="1"/>
          </p:cNvPr>
          <p:cNvSpPr>
            <a:spLocks noChangeArrowheads="1"/>
          </p:cNvSpPr>
          <p:nvPr/>
        </p:nvSpPr>
        <p:spPr bwMode="auto">
          <a:xfrm>
            <a:off x="6877050" y="3502025"/>
            <a:ext cx="1800225" cy="7191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" name="TextBox 1"/>
          <p:cNvSpPr txBox="1"/>
          <p:nvPr/>
        </p:nvSpPr>
        <p:spPr>
          <a:xfrm>
            <a:off x="3347864" y="240268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PIC. GV516 </a:t>
            </a:r>
            <a:r>
              <a:rPr lang="it-IT" dirty="0" err="1" smtClean="0"/>
              <a:t>ProLine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42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32" name="Rectangle 55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2400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649735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9" r="1128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904" y="127907"/>
            <a:ext cx="2667000" cy="609600"/>
          </a:xfrm>
          <a:prstGeom prst="rect">
            <a:avLst/>
          </a:prstGeom>
          <a:solidFill>
            <a:srgbClr val="FFE6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2400">
                <a:solidFill>
                  <a:srgbClr val="000000"/>
                </a:solidFill>
              </a:rPr>
              <a:t>Highlights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577556" y="7874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4637881" y="2206625"/>
            <a:ext cx="198120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400" i="1" dirty="0">
                <a:solidFill>
                  <a:srgbClr val="000000"/>
                </a:solidFill>
              </a:rPr>
              <a:t>New </a:t>
            </a:r>
            <a:r>
              <a:rPr lang="en-US" altLang="fr-FR" sz="1400" i="1" dirty="0" err="1">
                <a:solidFill>
                  <a:srgbClr val="000000"/>
                </a:solidFill>
              </a:rPr>
              <a:t>DropFloor</a:t>
            </a:r>
            <a:endParaRPr lang="en-US" altLang="fr-FR" sz="1400" i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 i="1" dirty="0">
                <a:solidFill>
                  <a:srgbClr val="000000"/>
                </a:solidFill>
              </a:rPr>
              <a:t>Efficient rotor       unblocking device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796655" y="3857965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fr-FR" sz="14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fr-FR" sz="1400">
                <a:solidFill>
                  <a:srgbClr val="000000"/>
                </a:solidFill>
              </a:rPr>
              <a:t>ISOBUS Terminals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6876256" y="7874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30728" name="Rectangle 12"/>
          <p:cNvSpPr>
            <a:spLocks noChangeArrowheads="1"/>
          </p:cNvSpPr>
          <p:nvPr/>
        </p:nvSpPr>
        <p:spPr bwMode="auto">
          <a:xfrm>
            <a:off x="6876256" y="1770062"/>
            <a:ext cx="1928813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400" i="1" dirty="0">
                <a:solidFill>
                  <a:srgbClr val="000000"/>
                </a:solidFill>
              </a:rPr>
              <a:t>Intelligent Density 3D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938169" y="2130424"/>
            <a:ext cx="19812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 dirty="0">
                <a:solidFill>
                  <a:srgbClr val="000000"/>
                </a:solidFill>
              </a:rPr>
              <a:t>3 different pre-set bale densities to suit main types of crops for easy selection from cab.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2208780" y="3857965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30731" name="Rectangle 15"/>
          <p:cNvSpPr>
            <a:spLocks noChangeArrowheads="1"/>
          </p:cNvSpPr>
          <p:nvPr/>
        </p:nvSpPr>
        <p:spPr bwMode="auto">
          <a:xfrm>
            <a:off x="2242118" y="5118440"/>
            <a:ext cx="1892300" cy="1042987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a-DK" sz="1400" i="1" dirty="0">
                <a:solidFill>
                  <a:srgbClr val="000000"/>
                </a:solidFill>
              </a:rPr>
              <a:t>Easy Netting</a:t>
            </a:r>
            <a:endParaRPr lang="en-US" altLang="da-DK" sz="1400" i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 dirty="0">
                <a:solidFill>
                  <a:srgbClr val="000000"/>
                </a:solidFill>
              </a:rPr>
              <a:t>Easy and simple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 dirty="0">
                <a:solidFill>
                  <a:srgbClr val="000000"/>
                </a:solidFill>
              </a:rPr>
              <a:t>loading of net rolls for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 dirty="0">
                <a:solidFill>
                  <a:srgbClr val="000000"/>
                </a:solidFill>
              </a:rPr>
              <a:t>full operator’s comfort</a:t>
            </a:r>
            <a:endParaRPr lang="en-US" altLang="fr-FR" sz="1400" i="1" dirty="0">
              <a:solidFill>
                <a:srgbClr val="000000"/>
              </a:solidFill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2288381" y="7874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E6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30733" name="Rectangle 18"/>
          <p:cNvSpPr>
            <a:spLocks noChangeArrowheads="1"/>
          </p:cNvSpPr>
          <p:nvPr/>
        </p:nvSpPr>
        <p:spPr bwMode="auto">
          <a:xfrm>
            <a:off x="2428081" y="1855787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 i="1">
                <a:solidFill>
                  <a:srgbClr val="000000"/>
                </a:solidFill>
              </a:rPr>
              <a:t>Intake System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2428081" y="2239962"/>
            <a:ext cx="1752600" cy="954088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fr-FR" sz="1400"/>
              <a:t>High capacity PowerFeed rotor or SuperCut with 14 or 25 knives</a:t>
            </a:r>
            <a:endParaRPr lang="en-US" altLang="fr-FR" sz="1400"/>
          </a:p>
        </p:txBody>
      </p:sp>
      <p:pic>
        <p:nvPicPr>
          <p:cNvPr id="1742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369" y="853848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31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581" y="915987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718" y="4069102"/>
            <a:ext cx="14573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419" y="844550"/>
            <a:ext cx="17621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9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605" y="3846852"/>
            <a:ext cx="2017713" cy="240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0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405" y="3963987"/>
            <a:ext cx="1749425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1" name="Rectangle 2"/>
          <p:cNvSpPr>
            <a:spLocks noChangeArrowheads="1"/>
          </p:cNvSpPr>
          <p:nvPr/>
        </p:nvSpPr>
        <p:spPr bwMode="auto">
          <a:xfrm>
            <a:off x="4682105" y="5397840"/>
            <a:ext cx="17494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1600" i="1">
                <a:solidFill>
                  <a:srgbClr val="000000"/>
                </a:solidFill>
              </a:rPr>
              <a:t>PowerBind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>
                <a:solidFill>
                  <a:srgbClr val="000000"/>
                </a:solidFill>
              </a:rPr>
              <a:t>New net and twine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>
                <a:solidFill>
                  <a:srgbClr val="000000"/>
                </a:solidFill>
              </a:rPr>
              <a:t>binding system</a:t>
            </a:r>
          </a:p>
        </p:txBody>
      </p:sp>
      <p:pic>
        <p:nvPicPr>
          <p:cNvPr id="3074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480" y="3973512"/>
            <a:ext cx="1798638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6837930" y="5230812"/>
            <a:ext cx="1981200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fr-FR" sz="1400" i="1" dirty="0" smtClean="0"/>
              <a:t>GV500 </a:t>
            </a:r>
            <a:r>
              <a:rPr lang="en-GB" altLang="fr-FR" sz="1400" i="1" dirty="0"/>
              <a:t>series is fully ISOBUS compliant. Terminals are optional equipment.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1455655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17415" grpId="0"/>
      <p:bldP spid="17416" grpId="0" animBg="1"/>
      <p:bldP spid="17419" grpId="0" animBg="1"/>
      <p:bldP spid="17421" grpId="0"/>
      <p:bldP spid="17422" grpId="0" animBg="1"/>
      <p:bldP spid="17425" grpId="0" animBg="1"/>
      <p:bldP spid="17427" grpId="0" animBg="1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7993062" cy="46799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fr-FR" sz="1400" dirty="0" smtClean="0"/>
              <a:t>Chamber concept: mixed chamber (full versatility for multi crop baling)</a:t>
            </a:r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smtClean="0"/>
              <a:t>Bale size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fr-FR" sz="1200" dirty="0" smtClean="0"/>
              <a:t>1.20 m x </a:t>
            </a:r>
            <a:r>
              <a:rPr lang="en-GB" altLang="fr-FR" sz="1200" dirty="0" smtClean="0"/>
              <a:t>0.60 </a:t>
            </a:r>
            <a:r>
              <a:rPr lang="en-GB" altLang="fr-FR" sz="1200" dirty="0" smtClean="0"/>
              <a:t>to 1.65 m on </a:t>
            </a:r>
            <a:r>
              <a:rPr lang="en-GB" altLang="fr-FR" sz="1200" dirty="0" smtClean="0"/>
              <a:t>GV516</a:t>
            </a:r>
            <a:endParaRPr lang="en-GB" altLang="fr-FR" sz="1200" dirty="0" smtClean="0"/>
          </a:p>
          <a:p>
            <a:pPr lvl="1" eaLnBrk="1" hangingPunct="1">
              <a:lnSpc>
                <a:spcPct val="80000"/>
              </a:lnSpc>
            </a:pPr>
            <a:r>
              <a:rPr lang="en-GB" altLang="fr-FR" sz="1200" dirty="0" smtClean="0"/>
              <a:t>1.20 m x </a:t>
            </a:r>
            <a:r>
              <a:rPr lang="en-GB" altLang="fr-FR" sz="1200" dirty="0" smtClean="0"/>
              <a:t>0.60 </a:t>
            </a:r>
            <a:r>
              <a:rPr lang="en-GB" altLang="fr-FR" sz="1200" dirty="0" smtClean="0"/>
              <a:t>to 2.00 m on </a:t>
            </a:r>
            <a:r>
              <a:rPr lang="en-GB" altLang="fr-FR" sz="1200" dirty="0" smtClean="0"/>
              <a:t>GV520</a:t>
            </a:r>
            <a:endParaRPr lang="en-GB" altLang="fr-FR" sz="1200" dirty="0" smtClean="0"/>
          </a:p>
          <a:p>
            <a:pPr eaLnBrk="1" hangingPunct="1">
              <a:lnSpc>
                <a:spcPct val="80000"/>
              </a:lnSpc>
            </a:pPr>
            <a:endParaRPr lang="en-GB" altLang="fr-FR" sz="1200" dirty="0" smtClean="0"/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smtClean="0"/>
              <a:t>Feeding device - Pick-up: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fr-FR" sz="1200" dirty="0" smtClean="0"/>
              <a:t>Rotor + drop floor	</a:t>
            </a:r>
            <a:r>
              <a:rPr lang="en-GB" altLang="fr-FR" sz="1200" dirty="0" smtClean="0">
                <a:sym typeface="Wingdings" pitchFamily="2" charset="2"/>
              </a:rPr>
              <a:t> PU 2.20 m + wheels + roller crop press</a:t>
            </a:r>
            <a:endParaRPr lang="en-GB" altLang="fr-FR" sz="1200" b="1" i="1" dirty="0" smtClean="0"/>
          </a:p>
          <a:p>
            <a:pPr lvl="1" eaLnBrk="1" hangingPunct="1">
              <a:lnSpc>
                <a:spcPct val="80000"/>
              </a:lnSpc>
            </a:pPr>
            <a:r>
              <a:rPr lang="en-GB" altLang="fr-FR" sz="1200" dirty="0" smtClean="0"/>
              <a:t>SC14 knives + drop floor	</a:t>
            </a:r>
            <a:r>
              <a:rPr lang="en-GB" altLang="fr-FR" sz="1200" dirty="0" smtClean="0">
                <a:sym typeface="Wingdings" pitchFamily="2" charset="2"/>
              </a:rPr>
              <a:t> PU 2.20 m + wheels + roller crop press</a:t>
            </a:r>
            <a:endParaRPr lang="en-GB" altLang="fr-FR" sz="1200" dirty="0" smtClean="0"/>
          </a:p>
          <a:p>
            <a:pPr lvl="1" eaLnBrk="1" hangingPunct="1">
              <a:lnSpc>
                <a:spcPct val="80000"/>
              </a:lnSpc>
            </a:pPr>
            <a:r>
              <a:rPr lang="en-GB" altLang="fr-FR" sz="1200" dirty="0" smtClean="0"/>
              <a:t>SC25 knives + drop floor	</a:t>
            </a:r>
            <a:r>
              <a:rPr lang="en-GB" altLang="fr-FR" sz="1200" dirty="0" smtClean="0">
                <a:sym typeface="Wingdings" pitchFamily="2" charset="2"/>
              </a:rPr>
              <a:t> PU 2.20 m </a:t>
            </a:r>
            <a:r>
              <a:rPr lang="en-GB" altLang="fr-FR" sz="1200" dirty="0" smtClean="0"/>
              <a:t>+ wheels + roller crop press</a:t>
            </a:r>
          </a:p>
          <a:p>
            <a:pPr eaLnBrk="1" hangingPunct="1">
              <a:lnSpc>
                <a:spcPct val="80000"/>
              </a:lnSpc>
            </a:pPr>
            <a:endParaRPr lang="en-GB" altLang="fr-FR" sz="1200" dirty="0" smtClean="0"/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err="1" smtClean="0"/>
              <a:t>PowerBind</a:t>
            </a:r>
            <a:r>
              <a:rPr lang="en-GB" altLang="fr-FR" sz="1400" dirty="0" smtClean="0"/>
              <a:t> with following binding options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fr-FR" sz="1200" dirty="0" smtClean="0"/>
              <a:t>Twine		</a:t>
            </a:r>
            <a:r>
              <a:rPr lang="en-GB" altLang="fr-FR" sz="1200" b="1" i="1" dirty="0" smtClean="0">
                <a:solidFill>
                  <a:srgbClr val="A50021"/>
                </a:solidFill>
              </a:rPr>
              <a:t>Not on SC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fr-FR" sz="1200" dirty="0" smtClean="0"/>
              <a:t>Net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fr-FR" sz="1200" dirty="0" smtClean="0"/>
              <a:t>Double (net &amp; twine) 	</a:t>
            </a:r>
            <a:r>
              <a:rPr lang="en-GB" altLang="fr-FR" sz="1200" b="1" i="1" dirty="0" smtClean="0">
                <a:solidFill>
                  <a:srgbClr val="A50021"/>
                </a:solidFill>
              </a:rPr>
              <a:t>Not on SC25</a:t>
            </a:r>
            <a:endParaRPr lang="en-GB" altLang="fr-FR" sz="1200" dirty="0" smtClean="0"/>
          </a:p>
          <a:p>
            <a:pPr eaLnBrk="1" hangingPunct="1">
              <a:lnSpc>
                <a:spcPct val="80000"/>
              </a:lnSpc>
            </a:pPr>
            <a:endParaRPr lang="en-GB" altLang="fr-FR" sz="1200" dirty="0" smtClean="0"/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smtClean="0"/>
              <a:t>Full </a:t>
            </a:r>
            <a:r>
              <a:rPr lang="en-GB" altLang="fr-FR" sz="1400" dirty="0" err="1" smtClean="0"/>
              <a:t>IsoBus</a:t>
            </a:r>
            <a:r>
              <a:rPr lang="en-GB" altLang="fr-FR" sz="1400" dirty="0" smtClean="0"/>
              <a:t> compatibility - </a:t>
            </a:r>
            <a:r>
              <a:rPr lang="en-GB" altLang="fr-FR" sz="1400" i="1" dirty="0" smtClean="0"/>
              <a:t>Focus or </a:t>
            </a:r>
            <a:r>
              <a:rPr lang="en-GB" altLang="fr-FR" sz="1400" i="1" dirty="0" err="1" smtClean="0"/>
              <a:t>IsoMatch</a:t>
            </a:r>
            <a:r>
              <a:rPr lang="en-GB" altLang="fr-FR" sz="1400" i="1" dirty="0" smtClean="0"/>
              <a:t> </a:t>
            </a:r>
            <a:r>
              <a:rPr lang="en-GB" altLang="fr-FR" sz="1400" i="1" dirty="0" err="1" smtClean="0"/>
              <a:t>Tellus</a:t>
            </a:r>
            <a:r>
              <a:rPr lang="en-GB" altLang="fr-FR" sz="1400" i="1" dirty="0" smtClean="0"/>
              <a:t> GO or </a:t>
            </a:r>
            <a:r>
              <a:rPr lang="en-GB" altLang="fr-FR" sz="1400" i="1" dirty="0" err="1" smtClean="0"/>
              <a:t>Tellus</a:t>
            </a:r>
            <a:r>
              <a:rPr lang="en-GB" altLang="fr-FR" sz="1400" i="1" dirty="0" smtClean="0"/>
              <a:t> control terminals optional</a:t>
            </a:r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smtClean="0"/>
              <a:t>Proportional valve </a:t>
            </a:r>
            <a:r>
              <a:rPr lang="en-GB" altLang="fr-FR" sz="1400" dirty="0" smtClean="0"/>
              <a:t>standard</a:t>
            </a:r>
            <a:endParaRPr lang="en-GB" altLang="fr-FR" sz="1200" dirty="0" smtClean="0"/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smtClean="0"/>
              <a:t>W-A PTO shaft with Cam Clutch</a:t>
            </a:r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smtClean="0"/>
              <a:t>Wheels: 15/55-17</a:t>
            </a:r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err="1" smtClean="0"/>
              <a:t>Greasable</a:t>
            </a:r>
            <a:r>
              <a:rPr lang="en-GB" altLang="fr-FR" sz="1400" dirty="0" smtClean="0"/>
              <a:t> roller bearings with centralised greasing banks</a:t>
            </a:r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smtClean="0"/>
              <a:t>Automatic chain lubrication</a:t>
            </a:r>
          </a:p>
          <a:p>
            <a:pPr eaLnBrk="1" hangingPunct="1">
              <a:lnSpc>
                <a:spcPct val="80000"/>
              </a:lnSpc>
            </a:pPr>
            <a:r>
              <a:rPr lang="en-GB" altLang="fr-FR" sz="1400" dirty="0" smtClean="0"/>
              <a:t>Tear drop plate</a:t>
            </a:r>
          </a:p>
          <a:p>
            <a:pPr eaLnBrk="1" hangingPunct="1">
              <a:lnSpc>
                <a:spcPct val="80000"/>
              </a:lnSpc>
            </a:pPr>
            <a:endParaRPr lang="en-US" altLang="fr-FR" sz="1400" dirty="0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413" y="908050"/>
            <a:ext cx="49688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General specifications</a:t>
            </a:r>
          </a:p>
        </p:txBody>
      </p:sp>
    </p:spTree>
    <p:extLst>
      <p:ext uri="{BB962C8B-B14F-4D97-AF65-F5344CB8AC3E}">
        <p14:creationId xmlns:p14="http://schemas.microsoft.com/office/powerpoint/2010/main" val="5949232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3659188"/>
            <a:ext cx="4584700" cy="315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4814888" y="3505200"/>
            <a:ext cx="3165475" cy="2520950"/>
            <a:chOff x="2790" y="2024"/>
            <a:chExt cx="1994" cy="1588"/>
          </a:xfrm>
        </p:grpSpPr>
        <p:sp>
          <p:nvSpPr>
            <p:cNvPr id="32777" name="AutoShape 8"/>
            <p:cNvSpPr>
              <a:spLocks noChangeArrowheads="1"/>
            </p:cNvSpPr>
            <p:nvPr/>
          </p:nvSpPr>
          <p:spPr bwMode="auto">
            <a:xfrm rot="5400000">
              <a:off x="2540" y="2274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32778" name="AutoShape 9"/>
            <p:cNvSpPr>
              <a:spLocks noChangeArrowheads="1"/>
            </p:cNvSpPr>
            <p:nvPr/>
          </p:nvSpPr>
          <p:spPr bwMode="auto">
            <a:xfrm rot="5400000">
              <a:off x="4444" y="3272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</p:grpSp>
      <p:sp>
        <p:nvSpPr>
          <p:cNvPr id="15" name="AutoShape 10"/>
          <p:cNvSpPr>
            <a:spLocks noChangeArrowheads="1"/>
          </p:cNvSpPr>
          <p:nvPr/>
        </p:nvSpPr>
        <p:spPr bwMode="auto">
          <a:xfrm rot="-2963923">
            <a:off x="4392613" y="540385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 rot="-2963923">
            <a:off x="5254625" y="583565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2774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3889375" cy="4094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High capacity – Perfect raking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Pick-up with 2.20m working width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1.86 m from outer tines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5 tine rows 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60 mm tine spacing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Small diameter pick-up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High rotation speed </a:t>
            </a:r>
          </a:p>
          <a:p>
            <a:pPr eaLnBrk="1" hangingPunct="1">
              <a:lnSpc>
                <a:spcPct val="80000"/>
              </a:lnSpc>
            </a:pPr>
            <a:endParaRPr lang="en-GB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High reliability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Double cam drive (on 2.20m PU)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Central bearing supports for tine bars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Big diameter drive sprocket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</p:txBody>
      </p:sp>
      <p:sp>
        <p:nvSpPr>
          <p:cNvPr id="327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08050"/>
            <a:ext cx="8229600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Pick-up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743" y="1307180"/>
            <a:ext cx="2335213" cy="232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24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6" descr="super wide 22 m pick up_pag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0" y="2060575"/>
            <a:ext cx="14446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7" descr="P:\MKTG\_MARKETING - 2015\A. Working New Fix ch broch\Vicon_4225_4325_4325 FlexiWrap\Vicon_images details\RF4225-4325 pictures\page 4-5\resized\_36A7365_1024x6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24400"/>
            <a:ext cx="28797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3" descr="Sans titre-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2849" r="3526" b="5698"/>
          <a:stretch>
            <a:fillRect/>
          </a:stretch>
        </p:blipFill>
        <p:spPr bwMode="auto">
          <a:xfrm>
            <a:off x="4600575" y="3760788"/>
            <a:ext cx="4537075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4" descr="PU Driveline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41"/>
          <a:stretch>
            <a:fillRect/>
          </a:stretch>
        </p:blipFill>
        <p:spPr bwMode="auto">
          <a:xfrm>
            <a:off x="5724525" y="981075"/>
            <a:ext cx="34194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 Box 5"/>
          <p:cNvSpPr txBox="1">
            <a:spLocks noChangeArrowheads="1"/>
          </p:cNvSpPr>
          <p:nvPr/>
        </p:nvSpPr>
        <p:spPr bwMode="auto">
          <a:xfrm>
            <a:off x="6526213" y="6021388"/>
            <a:ext cx="86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da-DK" sz="1000" b="1">
                <a:solidFill>
                  <a:srgbClr val="F83324"/>
                </a:solidFill>
              </a:rPr>
              <a:t>2545 mm</a:t>
            </a:r>
          </a:p>
        </p:txBody>
      </p:sp>
      <p:pic>
        <p:nvPicPr>
          <p:cNvPr id="33799" name="Picture 7" descr="IMG_568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4724400"/>
            <a:ext cx="138271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4114800" cy="25923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The narrowest transport width on the market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Internal drive (unique feature - patented)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2.545 m of transport width on 2.20 m PU</a:t>
            </a:r>
          </a:p>
          <a:p>
            <a:pPr eaLnBrk="1" hangingPunct="1">
              <a:lnSpc>
                <a:spcPct val="80000"/>
              </a:lnSpc>
            </a:pPr>
            <a:endParaRPr lang="en-GB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Complete standard features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Roller crop press on 2.20 m PU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Adjustable pneumatic pick-up wheels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Suspended on large springs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Hydraulic lift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57200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fr-FR" altLang="da-DK" kern="0" dirty="0" smtClean="0"/>
              <a:t>Pick-up</a:t>
            </a:r>
          </a:p>
        </p:txBody>
      </p:sp>
    </p:spTree>
    <p:extLst>
      <p:ext uri="{BB962C8B-B14F-4D97-AF65-F5344CB8AC3E}">
        <p14:creationId xmlns:p14="http://schemas.microsoft.com/office/powerpoint/2010/main" val="303034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title"/>
          </p:nvPr>
        </p:nvSpPr>
        <p:spPr>
          <a:xfrm>
            <a:off x="3132138" y="908050"/>
            <a:ext cx="3106737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Feeding devices</a:t>
            </a: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4897437" cy="3840162"/>
          </a:xfrm>
        </p:spPr>
        <p:txBody>
          <a:bodyPr/>
          <a:lstStyle/>
          <a:p>
            <a:pPr eaLnBrk="1" hangingPunct="1"/>
            <a:r>
              <a:rPr lang="en-GB" altLang="da-DK" sz="1800" smtClean="0"/>
              <a:t>3 different feeding devices available</a:t>
            </a:r>
          </a:p>
          <a:p>
            <a:pPr eaLnBrk="1" hangingPunct="1"/>
            <a:endParaRPr lang="en-GB" altLang="da-DK" sz="1800" smtClean="0"/>
          </a:p>
          <a:p>
            <a:pPr eaLnBrk="1" hangingPunct="1"/>
            <a:endParaRPr lang="en-GB" altLang="da-DK" sz="1800" smtClean="0"/>
          </a:p>
          <a:p>
            <a:pPr lvl="1" eaLnBrk="1" hangingPunct="1"/>
            <a:r>
              <a:rPr lang="en-GB" altLang="da-DK" sz="1600" smtClean="0"/>
              <a:t>PowerFeed</a:t>
            </a:r>
          </a:p>
          <a:p>
            <a:pPr lvl="2" eaLnBrk="1" hangingPunct="1"/>
            <a:r>
              <a:rPr lang="en-GB" altLang="da-DK" sz="1400" smtClean="0"/>
              <a:t>Rotor feeding device</a:t>
            </a:r>
          </a:p>
          <a:p>
            <a:pPr lvl="1" eaLnBrk="1" hangingPunct="1"/>
            <a:endParaRPr lang="en-GB" altLang="da-DK" sz="1600" smtClean="0"/>
          </a:p>
          <a:p>
            <a:pPr lvl="1" eaLnBrk="1" hangingPunct="1"/>
            <a:endParaRPr lang="en-GB" altLang="da-DK" sz="1600" smtClean="0"/>
          </a:p>
          <a:p>
            <a:pPr lvl="1" eaLnBrk="1" hangingPunct="1"/>
            <a:r>
              <a:rPr lang="en-GB" altLang="da-DK" sz="1600" smtClean="0"/>
              <a:t>SuperCut-14</a:t>
            </a:r>
          </a:p>
          <a:p>
            <a:pPr lvl="2" eaLnBrk="1" hangingPunct="1"/>
            <a:r>
              <a:rPr lang="en-GB" altLang="da-DK" sz="1400" smtClean="0"/>
              <a:t>Cutting device with 14 knives</a:t>
            </a:r>
          </a:p>
          <a:p>
            <a:pPr lvl="1" eaLnBrk="1" hangingPunct="1"/>
            <a:endParaRPr lang="en-GB" altLang="da-DK" sz="1600" smtClean="0"/>
          </a:p>
          <a:p>
            <a:pPr lvl="1" eaLnBrk="1" hangingPunct="1"/>
            <a:endParaRPr lang="en-GB" altLang="da-DK" sz="1600" smtClean="0"/>
          </a:p>
          <a:p>
            <a:pPr lvl="1" eaLnBrk="1" hangingPunct="1"/>
            <a:r>
              <a:rPr lang="en-GB" altLang="da-DK" sz="1600" smtClean="0"/>
              <a:t>SuperCut-25</a:t>
            </a:r>
          </a:p>
          <a:p>
            <a:pPr lvl="2" eaLnBrk="1" hangingPunct="1"/>
            <a:r>
              <a:rPr lang="en-GB" altLang="da-DK" sz="1400" smtClean="0"/>
              <a:t>Cutting device with 25 knives</a:t>
            </a:r>
          </a:p>
          <a:p>
            <a:pPr lvl="1" eaLnBrk="1" hangingPunct="1"/>
            <a:endParaRPr lang="en-GB" altLang="da-DK" sz="1600" smtClean="0"/>
          </a:p>
        </p:txBody>
      </p:sp>
      <p:pic>
        <p:nvPicPr>
          <p:cNvPr id="84998" name="Picture 6" descr="Fendt_Features_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5084763"/>
            <a:ext cx="2952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C:\Users\ra_lfo\Desktop\Particolari RF4000\resized\DSC_0194 OK_1024x6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2636838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C:\Users\ra_lfo\Desktop\Particolari RF4000\resized\DSC_0082 OK_1024x68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3860800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47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title"/>
          </p:nvPr>
        </p:nvSpPr>
        <p:spPr>
          <a:xfrm>
            <a:off x="2268538" y="908050"/>
            <a:ext cx="4824412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PowerFeed rotor</a:t>
            </a:r>
          </a:p>
        </p:txBody>
      </p:sp>
      <p:sp>
        <p:nvSpPr>
          <p:cNvPr id="35843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95288" y="2014538"/>
            <a:ext cx="4402137" cy="3840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a-DK" sz="1800" smtClean="0"/>
              <a:t>Robust and reliable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400 mm rotor diameter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Very robust construction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14 fully guided tines</a:t>
            </a:r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r>
              <a:rPr lang="en-US" altLang="da-DK" sz="1800" smtClean="0"/>
              <a:t>High capacity in all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The material is forced into the chamber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Instant bale start in all the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Design with opposite tines provides a very high intake capacity with all crops</a:t>
            </a:r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</p:txBody>
      </p:sp>
      <p:pic>
        <p:nvPicPr>
          <p:cNvPr id="35844" name="Picture 6" descr="C:\Users\ra_lfo\Desktop\Particolari RF4000\resized\DSC_0194 OK_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00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da-DK" i="1" smtClean="0"/>
              <a:t>SuperCut 14-knife c</a:t>
            </a:r>
            <a:r>
              <a:rPr lang="fr-FR" altLang="da-DK" smtClean="0"/>
              <a:t>utting device  </a:t>
            </a:r>
            <a:endParaRPr lang="fr-FR" altLang="da-DK" i="1" smtClean="0"/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95288" y="2041525"/>
            <a:ext cx="4259262" cy="43116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a-DK" sz="1600" smtClean="0"/>
              <a:t>Reliable cutting device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400 mm rotor diameter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14 fully guided double tines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14 knives controlled from tractor cab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70 mm theoretical cutting length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da-DK" sz="1600" smtClean="0"/>
              <a:t>High capacity in all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The material is forced into the chamber through the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Instant bale start in all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Design with opposite tines provides a very high intake capacity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DropFloor 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da-DK" sz="1600" smtClean="0"/>
              <a:t>Perfect cutting quality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Hardened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Individually spring-protected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Automatic knife re-engagement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</p:txBody>
      </p:sp>
      <p:pic>
        <p:nvPicPr>
          <p:cNvPr id="36868" name="Picture 7" descr="C:\Users\ra_lfo\Desktop\Particolari RF4000\resized\DSC_0079 OK_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77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title"/>
          </p:nvPr>
        </p:nvSpPr>
        <p:spPr>
          <a:xfrm>
            <a:off x="1331913" y="908050"/>
            <a:ext cx="6502400" cy="838200"/>
          </a:xfrm>
        </p:spPr>
        <p:txBody>
          <a:bodyPr/>
          <a:lstStyle/>
          <a:p>
            <a:pPr eaLnBrk="1" hangingPunct="1"/>
            <a:r>
              <a:rPr lang="fr-FR" altLang="da-DK" i="1" smtClean="0"/>
              <a:t>SuperCut  25-knife c</a:t>
            </a:r>
            <a:r>
              <a:rPr lang="fr-FR" altLang="da-DK" smtClean="0"/>
              <a:t>utting device</a:t>
            </a:r>
            <a:endParaRPr lang="fr-FR" altLang="da-DK" sz="2000" i="1" smtClean="0"/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6875" y="2006600"/>
            <a:ext cx="4462463" cy="4735513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altLang="da-DK" sz="1400" smtClean="0"/>
              <a:t>A powerful cutting device</a:t>
            </a:r>
          </a:p>
          <a:p>
            <a:pPr lvl="1" eaLnBrk="1" hangingPunct="1"/>
            <a:r>
              <a:rPr lang="en-US" altLang="da-DK" sz="1400" smtClean="0"/>
              <a:t>400 mm rotor diameter</a:t>
            </a:r>
          </a:p>
          <a:p>
            <a:pPr lvl="1" eaLnBrk="1" hangingPunct="1"/>
            <a:r>
              <a:rPr lang="en-US" altLang="da-DK" sz="1400" smtClean="0"/>
              <a:t>25 strong full guided double tines</a:t>
            </a:r>
          </a:p>
          <a:p>
            <a:pPr lvl="1" eaLnBrk="1" hangingPunct="1"/>
            <a:r>
              <a:rPr lang="en-US" altLang="da-DK" sz="1400" smtClean="0"/>
              <a:t>25 knives controlled from tractor cab</a:t>
            </a:r>
          </a:p>
          <a:p>
            <a:pPr lvl="1" eaLnBrk="1" hangingPunct="1"/>
            <a:r>
              <a:rPr lang="en-US" altLang="da-DK" sz="1400" smtClean="0"/>
              <a:t>4 group selections: 6-12-13-25</a:t>
            </a:r>
          </a:p>
          <a:p>
            <a:pPr eaLnBrk="1" hangingPunct="1"/>
            <a:endParaRPr lang="en-US" altLang="da-DK" sz="1400" smtClean="0"/>
          </a:p>
          <a:p>
            <a:pPr eaLnBrk="1" hangingPunct="1"/>
            <a:r>
              <a:rPr lang="en-US" altLang="da-DK" sz="1400" smtClean="0"/>
              <a:t>High capacity in all conditions</a:t>
            </a:r>
          </a:p>
          <a:p>
            <a:pPr lvl="1" eaLnBrk="1" hangingPunct="1"/>
            <a:r>
              <a:rPr lang="en-US" altLang="da-DK" sz="1400" smtClean="0"/>
              <a:t>The material is forced into the chamber through the knives</a:t>
            </a:r>
          </a:p>
          <a:p>
            <a:pPr lvl="1" eaLnBrk="1" hangingPunct="1"/>
            <a:r>
              <a:rPr lang="en-US" altLang="da-DK" sz="1400" smtClean="0"/>
              <a:t>Instant bale start in all the conditions</a:t>
            </a:r>
          </a:p>
          <a:p>
            <a:pPr lvl="1" eaLnBrk="1" hangingPunct="1"/>
            <a:r>
              <a:rPr lang="en-US" altLang="da-DK" sz="1400" smtClean="0"/>
              <a:t>Design with opposite tines provides a very high intake capacity even with 25 knives engaged</a:t>
            </a:r>
          </a:p>
          <a:p>
            <a:pPr lvl="1" eaLnBrk="1" hangingPunct="1"/>
            <a:r>
              <a:rPr lang="en-US" altLang="da-DK" sz="1400" smtClean="0"/>
              <a:t>DropFloor </a:t>
            </a:r>
          </a:p>
          <a:p>
            <a:pPr eaLnBrk="1" hangingPunct="1"/>
            <a:endParaRPr lang="en-US" altLang="da-DK" sz="1400" smtClean="0"/>
          </a:p>
          <a:p>
            <a:pPr eaLnBrk="1" hangingPunct="1"/>
            <a:r>
              <a:rPr lang="en-US" altLang="da-DK" sz="1400" smtClean="0"/>
              <a:t>Perfect cutting quality</a:t>
            </a:r>
          </a:p>
          <a:p>
            <a:pPr lvl="1" eaLnBrk="1" hangingPunct="1"/>
            <a:r>
              <a:rPr lang="en-US" altLang="da-DK" sz="1400" smtClean="0"/>
              <a:t>Hardened knives</a:t>
            </a:r>
          </a:p>
          <a:p>
            <a:pPr lvl="1" eaLnBrk="1" hangingPunct="1"/>
            <a:r>
              <a:rPr lang="en-US" altLang="da-DK" sz="1400" smtClean="0"/>
              <a:t>Individually double spring protected knives</a:t>
            </a:r>
          </a:p>
          <a:p>
            <a:pPr lvl="1" eaLnBrk="1" hangingPunct="1"/>
            <a:r>
              <a:rPr lang="en-US" altLang="da-DK" sz="1400" smtClean="0"/>
              <a:t>Automatic knife re-engagement</a:t>
            </a:r>
          </a:p>
        </p:txBody>
      </p:sp>
      <p:pic>
        <p:nvPicPr>
          <p:cNvPr id="37892" name="Picture 5" descr="PW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221163"/>
            <a:ext cx="396081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2" descr="Fendt_Features_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44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da-DK" i="1" smtClean="0"/>
              <a:t>SuperCut  25-knife c</a:t>
            </a:r>
            <a:r>
              <a:rPr lang="fr-FR" altLang="da-DK" smtClean="0"/>
              <a:t>utting device</a:t>
            </a:r>
            <a:endParaRPr lang="fr-FR" altLang="da-DK" sz="2000" i="1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41513"/>
            <a:ext cx="5435600" cy="3216275"/>
          </a:xfrm>
        </p:spPr>
        <p:txBody>
          <a:bodyPr/>
          <a:lstStyle/>
          <a:p>
            <a:pPr eaLnBrk="1" hangingPunct="1"/>
            <a:r>
              <a:rPr lang="en-GB" altLang="da-DK" sz="1600" smtClean="0"/>
              <a:t>Strong, unique features</a:t>
            </a:r>
          </a:p>
          <a:p>
            <a:pPr lvl="1" eaLnBrk="1" hangingPunct="1"/>
            <a:r>
              <a:rPr lang="en-GB" altLang="da-DK" sz="1400" smtClean="0"/>
              <a:t>High flexibility in crops and working conditions thanks to the knife group selection (6, 12, 13 or 25) </a:t>
            </a:r>
          </a:p>
          <a:p>
            <a:pPr lvl="1" eaLnBrk="1" hangingPunct="1"/>
            <a:r>
              <a:rPr lang="en-GB" altLang="da-DK" sz="1400" smtClean="0"/>
              <a:t>A perfect cutting quality thanks to the double knife protection (patented)</a:t>
            </a:r>
          </a:p>
          <a:p>
            <a:pPr lvl="2" eaLnBrk="1" hangingPunct="1"/>
            <a:r>
              <a:rPr lang="en-GB" altLang="da-DK" sz="1400" smtClean="0"/>
              <a:t>First protection allows knife to move backwards: knife keeps its cutting effect </a:t>
            </a:r>
            <a:r>
              <a:rPr lang="en-GB" altLang="da-DK" sz="1400" i="1" smtClean="0"/>
              <a:t>(small obstacle)</a:t>
            </a:r>
          </a:p>
          <a:p>
            <a:pPr lvl="2" eaLnBrk="1" hangingPunct="1"/>
            <a:r>
              <a:rPr lang="en-GB" altLang="da-DK" sz="1400" smtClean="0"/>
              <a:t>Second protection allows knife to move down: knife fully down for maximum clearance </a:t>
            </a:r>
            <a:r>
              <a:rPr lang="en-GB" altLang="da-DK" sz="1400" i="1" smtClean="0"/>
              <a:t>(large </a:t>
            </a:r>
            <a:r>
              <a:rPr lang="en-GB" altLang="da-DK" sz="1200" i="1" smtClean="0"/>
              <a:t>obstacle)</a:t>
            </a:r>
            <a:endParaRPr lang="en-GB" altLang="da-DK" sz="1200" smtClean="0"/>
          </a:p>
        </p:txBody>
      </p:sp>
      <p:pic>
        <p:nvPicPr>
          <p:cNvPr id="38916" name="Picture 4" descr="Imag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068638"/>
            <a:ext cx="1727200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 descr="POWERCUT2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4184650"/>
            <a:ext cx="3071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6" descr="Image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4081463"/>
            <a:ext cx="360045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19" name="Group 7"/>
          <p:cNvGrpSpPr>
            <a:grpSpLocks/>
          </p:cNvGrpSpPr>
          <p:nvPr/>
        </p:nvGrpSpPr>
        <p:grpSpPr bwMode="auto">
          <a:xfrm>
            <a:off x="4572000" y="6113463"/>
            <a:ext cx="361950" cy="374650"/>
            <a:chOff x="2961" y="3616"/>
            <a:chExt cx="228" cy="236"/>
          </a:xfrm>
        </p:grpSpPr>
        <p:sp>
          <p:nvSpPr>
            <p:cNvPr id="38927" name="Oval 8"/>
            <p:cNvSpPr>
              <a:spLocks noChangeArrowheads="1"/>
            </p:cNvSpPr>
            <p:nvPr/>
          </p:nvSpPr>
          <p:spPr bwMode="auto">
            <a:xfrm>
              <a:off x="2961" y="3616"/>
              <a:ext cx="227" cy="227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38928" name="Text Box 9"/>
            <p:cNvSpPr txBox="1">
              <a:spLocks noChangeArrowheads="1"/>
            </p:cNvSpPr>
            <p:nvPr/>
          </p:nvSpPr>
          <p:spPr bwMode="auto">
            <a:xfrm>
              <a:off x="2962" y="3621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da-DK" sz="1800" b="1">
                  <a:solidFill>
                    <a:schemeClr val="tx2"/>
                  </a:solidFill>
                </a:rPr>
                <a:t>1</a:t>
              </a:r>
            </a:p>
          </p:txBody>
        </p:sp>
      </p:grpSp>
      <p:grpSp>
        <p:nvGrpSpPr>
          <p:cNvPr id="38920" name="Group 10"/>
          <p:cNvGrpSpPr>
            <a:grpSpLocks/>
          </p:cNvGrpSpPr>
          <p:nvPr/>
        </p:nvGrpSpPr>
        <p:grpSpPr bwMode="auto">
          <a:xfrm>
            <a:off x="4573588" y="4970463"/>
            <a:ext cx="360362" cy="366712"/>
            <a:chOff x="3016" y="3203"/>
            <a:chExt cx="227" cy="231"/>
          </a:xfrm>
        </p:grpSpPr>
        <p:sp>
          <p:nvSpPr>
            <p:cNvPr id="38925" name="Oval 11"/>
            <p:cNvSpPr>
              <a:spLocks noChangeArrowheads="1"/>
            </p:cNvSpPr>
            <p:nvPr/>
          </p:nvSpPr>
          <p:spPr bwMode="auto">
            <a:xfrm>
              <a:off x="3016" y="3203"/>
              <a:ext cx="227" cy="227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38926" name="Text Box 12"/>
            <p:cNvSpPr txBox="1">
              <a:spLocks noChangeArrowheads="1"/>
            </p:cNvSpPr>
            <p:nvPr/>
          </p:nvSpPr>
          <p:spPr bwMode="auto">
            <a:xfrm>
              <a:off x="3016" y="3203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da-DK" sz="1800" b="1">
                  <a:solidFill>
                    <a:schemeClr val="tx2"/>
                  </a:solidFill>
                </a:rPr>
                <a:t>2</a:t>
              </a:r>
            </a:p>
          </p:txBody>
        </p:sp>
      </p:grpSp>
      <p:sp>
        <p:nvSpPr>
          <p:cNvPr id="38921" name="Line 13"/>
          <p:cNvSpPr>
            <a:spLocks noChangeShapeType="1"/>
          </p:cNvSpPr>
          <p:nvPr/>
        </p:nvSpPr>
        <p:spPr bwMode="auto">
          <a:xfrm flipV="1">
            <a:off x="4932363" y="5999163"/>
            <a:ext cx="822325" cy="27305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Line 14"/>
          <p:cNvSpPr>
            <a:spLocks noChangeShapeType="1"/>
          </p:cNvSpPr>
          <p:nvPr/>
        </p:nvSpPr>
        <p:spPr bwMode="auto">
          <a:xfrm flipH="1" flipV="1">
            <a:off x="3694113" y="6013450"/>
            <a:ext cx="877887" cy="258763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3" name="Line 15"/>
          <p:cNvSpPr>
            <a:spLocks noChangeShapeType="1"/>
          </p:cNvSpPr>
          <p:nvPr/>
        </p:nvSpPr>
        <p:spPr bwMode="auto">
          <a:xfrm>
            <a:off x="4932363" y="5149850"/>
            <a:ext cx="1944687" cy="11430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Line 16"/>
          <p:cNvSpPr>
            <a:spLocks noChangeShapeType="1"/>
          </p:cNvSpPr>
          <p:nvPr/>
        </p:nvSpPr>
        <p:spPr bwMode="auto">
          <a:xfrm flipH="1">
            <a:off x="2676525" y="5167313"/>
            <a:ext cx="1895475" cy="8175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80400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New DropFloor - unblocking strategy</a:t>
            </a:r>
          </a:p>
        </p:txBody>
      </p:sp>
      <p:pic>
        <p:nvPicPr>
          <p:cNvPr id="15366" name="Picture 6" descr="C:\Users\ra_dyu\Desktop\DropFloor_ 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618" y="5229200"/>
            <a:ext cx="1037411" cy="6466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C:\Users\ra_dyu\Desktop\DropFloor_ 00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746" y="5229201"/>
            <a:ext cx="1037411" cy="6466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:\Users\ra_dyu\Desktop\DropFloor_ 00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876" y="5229201"/>
            <a:ext cx="1039572" cy="648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2" name="Picture 7" descr="C:\Users\kf_lso\Pictures\1 - Pro KvG\Presses\DropFloor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2349500"/>
            <a:ext cx="4143375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84663" y="4291013"/>
            <a:ext cx="735012" cy="647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99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850" y="1987550"/>
            <a:ext cx="4664075" cy="4176713"/>
          </a:xfrm>
        </p:spPr>
        <p:txBody>
          <a:bodyPr/>
          <a:lstStyle/>
          <a:p>
            <a:pPr eaLnBrk="1" hangingPunct="1"/>
            <a:r>
              <a:rPr lang="en-GB" altLang="da-DK" sz="1400" smtClean="0"/>
              <a:t>Full comfort technology</a:t>
            </a:r>
          </a:p>
          <a:p>
            <a:pPr lvl="1" eaLnBrk="1" hangingPunct="1"/>
            <a:r>
              <a:rPr lang="en-GB" altLang="da-DK" sz="1400" smtClean="0"/>
              <a:t>Operated directly from tractor cab</a:t>
            </a:r>
          </a:p>
          <a:p>
            <a:pPr lvl="1" eaLnBrk="1" hangingPunct="1"/>
            <a:r>
              <a:rPr lang="en-GB" altLang="da-DK" sz="1400" smtClean="0"/>
              <a:t>Single acting valve needed</a:t>
            </a:r>
          </a:p>
          <a:p>
            <a:pPr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Fast and efficient rotor un-blocking device</a:t>
            </a:r>
          </a:p>
          <a:p>
            <a:pPr lvl="1" eaLnBrk="1" hangingPunct="1"/>
            <a:r>
              <a:rPr lang="en-GB" altLang="da-DK" sz="1400" smtClean="0"/>
              <a:t>Fast operating system</a:t>
            </a:r>
          </a:p>
          <a:p>
            <a:pPr lvl="2" eaLnBrk="1" hangingPunct="1"/>
            <a:r>
              <a:rPr lang="en-GB" altLang="da-DK" sz="1400" smtClean="0"/>
              <a:t>Select ‘DropFloor’ function on control box</a:t>
            </a:r>
          </a:p>
          <a:p>
            <a:pPr lvl="2" eaLnBrk="1" hangingPunct="1"/>
            <a:r>
              <a:rPr lang="en-GB" altLang="da-DK" sz="1400" smtClean="0"/>
              <a:t>Remove the hydraulic pressure and re-engage PTO</a:t>
            </a:r>
          </a:p>
          <a:p>
            <a:pPr lvl="2" eaLnBrk="1" hangingPunct="1"/>
            <a:r>
              <a:rPr lang="en-GB" altLang="da-DK" sz="1400" smtClean="0"/>
              <a:t>Pressure the system back and start baling again</a:t>
            </a:r>
          </a:p>
          <a:p>
            <a:pPr lvl="2"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A safe system to remove a blockage</a:t>
            </a:r>
          </a:p>
          <a:p>
            <a:pPr lvl="1" eaLnBrk="1" hangingPunct="1">
              <a:buFont typeface="Arial" pitchFamily="34" charset="0"/>
              <a:buChar char="−"/>
            </a:pPr>
            <a:r>
              <a:rPr lang="en-GB" altLang="da-DK" sz="1400" smtClean="0"/>
              <a:t>Increased clearance between floor and rotor  thanks to new parallelogram system</a:t>
            </a:r>
          </a:p>
          <a:p>
            <a:pPr lvl="1" eaLnBrk="1" hangingPunct="1">
              <a:buFont typeface="Arial" pitchFamily="34" charset="0"/>
              <a:buChar char="−"/>
            </a:pPr>
            <a:r>
              <a:rPr lang="en-GB" altLang="da-DK" sz="1400" smtClean="0"/>
              <a:t>100% efficiency in clearing crop blockages</a:t>
            </a:r>
          </a:p>
        </p:txBody>
      </p:sp>
    </p:spTree>
    <p:extLst>
      <p:ext uri="{BB962C8B-B14F-4D97-AF65-F5344CB8AC3E}">
        <p14:creationId xmlns:p14="http://schemas.microsoft.com/office/powerpoint/2010/main" val="261203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5" descr="IMG_5920 cop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925" y="3970338"/>
            <a:ext cx="1855788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pic>
        <p:nvPicPr>
          <p:cNvPr id="40963" name="Picture 2" descr="Vi_RV 4200_0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646613"/>
            <a:ext cx="2782888" cy="194627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4" name="Rectangle 7"/>
          <p:cNvSpPr>
            <a:spLocks noChangeArrowheads="1"/>
          </p:cNvSpPr>
          <p:nvPr/>
        </p:nvSpPr>
        <p:spPr bwMode="auto">
          <a:xfrm>
            <a:off x="7239000" y="5091113"/>
            <a:ext cx="1079500" cy="72072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0965" name="Line 9"/>
          <p:cNvSpPr>
            <a:spLocks noChangeShapeType="1"/>
          </p:cNvSpPr>
          <p:nvPr/>
        </p:nvSpPr>
        <p:spPr bwMode="auto">
          <a:xfrm>
            <a:off x="6656388" y="4633913"/>
            <a:ext cx="581025" cy="455612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Line 10"/>
          <p:cNvSpPr>
            <a:spLocks noChangeShapeType="1"/>
          </p:cNvSpPr>
          <p:nvPr/>
        </p:nvSpPr>
        <p:spPr bwMode="auto">
          <a:xfrm flipV="1">
            <a:off x="6654800" y="5811838"/>
            <a:ext cx="584200" cy="785812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0967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"/>
          <a:stretch>
            <a:fillRect/>
          </a:stretch>
        </p:blipFill>
        <p:spPr bwMode="auto">
          <a:xfrm>
            <a:off x="5238750" y="1331913"/>
            <a:ext cx="390525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6372225" cy="3840162"/>
          </a:xfrm>
        </p:spPr>
        <p:txBody>
          <a:bodyPr/>
          <a:lstStyle/>
          <a:p>
            <a:pPr>
              <a:defRPr/>
            </a:pPr>
            <a:r>
              <a:rPr lang="en-GB" altLang="fr-FR" sz="1600" dirty="0" smtClean="0"/>
              <a:t>Chamber design with reduced critical areas</a:t>
            </a:r>
          </a:p>
          <a:p>
            <a:pPr marL="0" indent="0">
              <a:buFontTx/>
              <a:buNone/>
              <a:defRPr/>
            </a:pPr>
            <a:r>
              <a:rPr lang="en-GB" altLang="fr-FR" sz="1600" dirty="0" smtClean="0"/>
              <a:t>      for crop build up in wet conditions</a:t>
            </a:r>
          </a:p>
          <a:p>
            <a:pPr>
              <a:defRPr/>
            </a:pPr>
            <a:r>
              <a:rPr lang="en-GB" altLang="fr-FR" sz="1600" dirty="0" smtClean="0"/>
              <a:t>Instant crop rotation</a:t>
            </a:r>
          </a:p>
          <a:p>
            <a:pPr lvl="1" eaLnBrk="1" hangingPunct="1">
              <a:defRPr/>
            </a:pPr>
            <a:r>
              <a:rPr lang="en-US" altLang="fr-FR" sz="1400" dirty="0" smtClean="0"/>
              <a:t>3 rollers: 1 ribbed bottom, 2 Profiled fronts</a:t>
            </a:r>
          </a:p>
          <a:p>
            <a:pPr lvl="1" eaLnBrk="1" hangingPunct="1">
              <a:defRPr/>
            </a:pPr>
            <a:r>
              <a:rPr lang="en-US" altLang="fr-FR" sz="1400" dirty="0" smtClean="0"/>
              <a:t>5 endless belts</a:t>
            </a:r>
          </a:p>
          <a:p>
            <a:pPr lvl="1">
              <a:defRPr/>
            </a:pPr>
            <a:r>
              <a:rPr lang="en-US" altLang="fr-FR" sz="1400" dirty="0" smtClean="0"/>
              <a:t>220mm wide</a:t>
            </a:r>
          </a:p>
          <a:p>
            <a:pPr lvl="1">
              <a:defRPr/>
            </a:pPr>
            <a:r>
              <a:rPr lang="en-US" altLang="fr-FR" sz="1400" dirty="0" smtClean="0"/>
              <a:t>Triple layer (0.31</a:t>
            </a:r>
            <a:r>
              <a:rPr lang="en-US" altLang="da-DK" sz="1400" dirty="0" smtClean="0"/>
              <a:t>”</a:t>
            </a:r>
            <a:r>
              <a:rPr lang="en-US" altLang="fr-FR" sz="1400" dirty="0" smtClean="0"/>
              <a:t> thickness)</a:t>
            </a:r>
            <a:endParaRPr lang="en-US" altLang="fr-FR" sz="1600" dirty="0" smtClean="0"/>
          </a:p>
          <a:p>
            <a:pPr eaLnBrk="1" hangingPunct="1">
              <a:defRPr/>
            </a:pPr>
            <a:r>
              <a:rPr lang="en-US" altLang="fr-FR" sz="1600" dirty="0" smtClean="0"/>
              <a:t>Good bale start in all conditions</a:t>
            </a:r>
          </a:p>
          <a:p>
            <a:pPr lvl="1">
              <a:defRPr/>
            </a:pPr>
            <a:r>
              <a:rPr lang="en-GB" altLang="fr-FR" sz="1400" dirty="0" smtClean="0"/>
              <a:t>Two profiled rollers ensure instant bale rotation</a:t>
            </a:r>
          </a:p>
          <a:p>
            <a:pPr lvl="1">
              <a:defRPr/>
            </a:pPr>
            <a:r>
              <a:rPr lang="en-GB" altLang="fr-FR" sz="1400" dirty="0" smtClean="0"/>
              <a:t>High bale density due to immediate rolling and pressurizing</a:t>
            </a:r>
          </a:p>
          <a:p>
            <a:pPr lvl="1" eaLnBrk="1" hangingPunct="1">
              <a:defRPr/>
            </a:pPr>
            <a:endParaRPr lang="en-US" altLang="fr-FR" sz="1400" dirty="0" smtClean="0"/>
          </a:p>
          <a:p>
            <a:pPr eaLnBrk="1" hangingPunct="1">
              <a:defRPr/>
            </a:pPr>
            <a:endParaRPr lang="en-US" altLang="fr-FR" sz="1600" dirty="0" smtClean="0"/>
          </a:p>
        </p:txBody>
      </p:sp>
      <p:pic>
        <p:nvPicPr>
          <p:cNvPr id="40969" name="Picture 6" descr="Vi_RV 4200_00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645025"/>
            <a:ext cx="3036887" cy="196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0" name="Title 1"/>
          <p:cNvSpPr>
            <a:spLocks noGrp="1"/>
          </p:cNvSpPr>
          <p:nvPr>
            <p:ph type="title"/>
          </p:nvPr>
        </p:nvSpPr>
        <p:spPr>
          <a:xfrm>
            <a:off x="392113" y="917575"/>
            <a:ext cx="8229600" cy="838200"/>
          </a:xfrm>
        </p:spPr>
        <p:txBody>
          <a:bodyPr/>
          <a:lstStyle/>
          <a:p>
            <a:pPr algn="l"/>
            <a:r>
              <a:rPr lang="da-DK" altLang="da-DK" smtClean="0"/>
              <a:t>Bale Chamber</a:t>
            </a:r>
          </a:p>
        </p:txBody>
      </p:sp>
    </p:spTree>
    <p:extLst>
      <p:ext uri="{BB962C8B-B14F-4D97-AF65-F5344CB8AC3E}">
        <p14:creationId xmlns:p14="http://schemas.microsoft.com/office/powerpoint/2010/main" val="35697910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9" descr="Read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1584325"/>
            <a:ext cx="838200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5263" y="3429000"/>
            <a:ext cx="6084887" cy="3384550"/>
          </a:xfrm>
        </p:spPr>
        <p:txBody>
          <a:bodyPr/>
          <a:lstStyle/>
          <a:p>
            <a:pPr eaLnBrk="1" hangingPunct="1"/>
            <a:r>
              <a:rPr lang="en-US" altLang="fr-FR" sz="1600" smtClean="0"/>
              <a:t>Mechanical proportional density</a:t>
            </a:r>
          </a:p>
          <a:p>
            <a:pPr lvl="1" eaLnBrk="1" hangingPunct="1"/>
            <a:r>
              <a:rPr lang="en-US" altLang="fr-FR" sz="1400" smtClean="0"/>
              <a:t>Hydraulic density control until 200 bars</a:t>
            </a:r>
          </a:p>
          <a:p>
            <a:pPr lvl="1" eaLnBrk="1" hangingPunct="1"/>
            <a:r>
              <a:rPr lang="en-US" altLang="fr-FR" sz="1400" smtClean="0"/>
              <a:t>Mechanical tensioner arm with spring assistance</a:t>
            </a:r>
          </a:p>
          <a:p>
            <a:pPr lvl="1" eaLnBrk="1" hangingPunct="1"/>
            <a:r>
              <a:rPr lang="en-US" altLang="fr-FR" sz="1400" smtClean="0"/>
              <a:t>As the bale diameter grows, the pressure increases</a:t>
            </a:r>
          </a:p>
          <a:p>
            <a:pPr lvl="1" eaLnBrk="1" hangingPunct="1"/>
            <a:r>
              <a:rPr lang="en-US" altLang="fr-FR" sz="1400" smtClean="0"/>
              <a:t>Result is a regular density over the whole bale</a:t>
            </a:r>
          </a:p>
          <a:p>
            <a:pPr lvl="1" eaLnBrk="1" hangingPunct="1"/>
            <a:endParaRPr lang="en-US" altLang="fr-FR" sz="1000" smtClean="0"/>
          </a:p>
          <a:p>
            <a:pPr eaLnBrk="1" hangingPunct="1"/>
            <a:r>
              <a:rPr lang="en-GB" altLang="fr-FR" sz="1600" smtClean="0"/>
              <a:t>Intelligent Density 3D</a:t>
            </a:r>
          </a:p>
          <a:p>
            <a:pPr lvl="1"/>
            <a:r>
              <a:rPr lang="en-GB" altLang="fr-FR" sz="1400" smtClean="0"/>
              <a:t>3 pre-set bale density settings, for easy and quick adaptation to crop conditions</a:t>
            </a:r>
          </a:p>
          <a:p>
            <a:pPr lvl="1"/>
            <a:r>
              <a:rPr lang="en-GB" altLang="fr-FR" sz="1400" smtClean="0"/>
              <a:t>3 different zones (3 diameters &amp; 3 pressures) adjustable</a:t>
            </a:r>
          </a:p>
          <a:p>
            <a:pPr lvl="1"/>
            <a:r>
              <a:rPr lang="en-GB" altLang="fr-FR" sz="1400" smtClean="0"/>
              <a:t>Pre-set binding cycles linked with each density setting</a:t>
            </a:r>
          </a:p>
          <a:p>
            <a:pPr lvl="1"/>
            <a:r>
              <a:rPr lang="en-GB" altLang="fr-FR" sz="1400" smtClean="0"/>
              <a:t>Full control of bale structure from tractor seat</a:t>
            </a:r>
          </a:p>
          <a:p>
            <a:pPr lvl="1"/>
            <a:r>
              <a:rPr lang="en-GB" altLang="da-DK" sz="1400" smtClean="0"/>
              <a:t>0-bar function allows soft centre bale to be produced if required </a:t>
            </a:r>
          </a:p>
          <a:p>
            <a:pPr lvl="1"/>
            <a:endParaRPr lang="en-US" altLang="fr-FR" sz="1400" smtClean="0"/>
          </a:p>
        </p:txBody>
      </p:sp>
      <p:pic>
        <p:nvPicPr>
          <p:cNvPr id="41988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7"/>
          <a:stretch>
            <a:fillRect/>
          </a:stretch>
        </p:blipFill>
        <p:spPr bwMode="auto">
          <a:xfrm>
            <a:off x="0" y="4402138"/>
            <a:ext cx="2708275" cy="246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2627313" y="908050"/>
            <a:ext cx="41036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a-DK" altLang="da-DK" kern="0" dirty="0" smtClean="0"/>
              <a:t>Intelligent Density 3D</a:t>
            </a:r>
          </a:p>
        </p:txBody>
      </p:sp>
    </p:spTree>
    <p:extLst>
      <p:ext uri="{BB962C8B-B14F-4D97-AF65-F5344CB8AC3E}">
        <p14:creationId xmlns:p14="http://schemas.microsoft.com/office/powerpoint/2010/main" val="3512733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557213" y="908050"/>
            <a:ext cx="8229600" cy="838200"/>
          </a:xfrm>
        </p:spPr>
        <p:txBody>
          <a:bodyPr/>
          <a:lstStyle/>
          <a:p>
            <a:r>
              <a:rPr lang="da-DK" altLang="da-DK" smtClean="0"/>
              <a:t>Intelligent Density </a:t>
            </a:r>
            <a:r>
              <a:rPr lang="da-DK" altLang="da-DK" smtClean="0">
                <a:solidFill>
                  <a:srgbClr val="C00000"/>
                </a:solidFill>
              </a:rPr>
              <a:t>3D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395288" y="1773238"/>
            <a:ext cx="4546600" cy="3840162"/>
          </a:xfrm>
        </p:spPr>
        <p:txBody>
          <a:bodyPr/>
          <a:lstStyle/>
          <a:p>
            <a:r>
              <a:rPr lang="da-DK" altLang="da-DK" smtClean="0"/>
              <a:t>Easy setting of bale density</a:t>
            </a:r>
          </a:p>
          <a:p>
            <a:endParaRPr lang="da-DK" altLang="da-DK" smtClean="0"/>
          </a:p>
          <a:p>
            <a:r>
              <a:rPr lang="da-DK" altLang="da-DK" smtClean="0"/>
              <a:t>3 preselected options</a:t>
            </a:r>
          </a:p>
          <a:p>
            <a:pPr lvl="1"/>
            <a:r>
              <a:rPr lang="da-DK" altLang="da-DK" smtClean="0"/>
              <a:t>Straw</a:t>
            </a:r>
          </a:p>
          <a:p>
            <a:pPr lvl="1"/>
            <a:r>
              <a:rPr lang="da-DK" altLang="da-DK" smtClean="0"/>
              <a:t>Hay</a:t>
            </a:r>
          </a:p>
          <a:p>
            <a:pPr lvl="1"/>
            <a:r>
              <a:rPr lang="da-DK" altLang="da-DK" smtClean="0"/>
              <a:t>Silage</a:t>
            </a:r>
          </a:p>
          <a:p>
            <a:pPr lvl="1"/>
            <a:endParaRPr lang="da-DK" altLang="da-DK" smtClean="0"/>
          </a:p>
          <a:p>
            <a:r>
              <a:rPr lang="da-DK" altLang="da-DK" smtClean="0"/>
              <a:t>Still possible to customize bale density in 3 zones.</a:t>
            </a: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205038"/>
            <a:ext cx="383222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8327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1"/>
          <p:cNvSpPr>
            <a:spLocks noGrp="1"/>
          </p:cNvSpPr>
          <p:nvPr>
            <p:ph idx="1"/>
          </p:nvPr>
        </p:nvSpPr>
        <p:spPr>
          <a:xfrm>
            <a:off x="444500" y="4549775"/>
            <a:ext cx="2601913" cy="2263775"/>
          </a:xfrm>
        </p:spPr>
        <p:txBody>
          <a:bodyPr/>
          <a:lstStyle/>
          <a:p>
            <a:r>
              <a:rPr lang="da-DK" altLang="da-DK" sz="1800" smtClean="0"/>
              <a:t>Baling dry straw and want the heaviest bales possible?</a:t>
            </a:r>
          </a:p>
          <a:p>
            <a:r>
              <a:rPr lang="da-DK" altLang="da-DK" sz="1800" smtClean="0"/>
              <a:t>Maximum pressure is set in every zone.</a:t>
            </a:r>
          </a:p>
        </p:txBody>
      </p:sp>
      <p:sp>
        <p:nvSpPr>
          <p:cNvPr id="44035" name="Title 2"/>
          <p:cNvSpPr>
            <a:spLocks noGrp="1"/>
          </p:cNvSpPr>
          <p:nvPr>
            <p:ph type="title"/>
          </p:nvPr>
        </p:nvSpPr>
        <p:spPr>
          <a:xfrm>
            <a:off x="457200" y="1982788"/>
            <a:ext cx="8229600" cy="838200"/>
          </a:xfrm>
        </p:spPr>
        <p:txBody>
          <a:bodyPr/>
          <a:lstStyle/>
          <a:p>
            <a:r>
              <a:rPr lang="fr-FR" altLang="fr-FR" smtClean="0"/>
              <a:t>Intelligent Density </a:t>
            </a:r>
            <a:r>
              <a:rPr lang="fr-FR" altLang="fr-FR" smtClean="0">
                <a:solidFill>
                  <a:srgbClr val="FF6608"/>
                </a:solidFill>
              </a:rPr>
              <a:t>3D</a:t>
            </a:r>
            <a:endParaRPr lang="da-DK" altLang="da-DK" smtClean="0"/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4363"/>
            <a:ext cx="8404225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Content Placeholder 1"/>
          <p:cNvSpPr txBox="1">
            <a:spLocks/>
          </p:cNvSpPr>
          <p:nvPr/>
        </p:nvSpPr>
        <p:spPr bwMode="auto">
          <a:xfrm>
            <a:off x="3138488" y="4549775"/>
            <a:ext cx="2768600" cy="226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altLang="da-DK" sz="1800"/>
              <a:t>Baling hay?</a:t>
            </a:r>
          </a:p>
          <a:p>
            <a:r>
              <a:rPr lang="da-DK" altLang="da-DK" sz="1800"/>
              <a:t>Soft </a:t>
            </a:r>
            <a:r>
              <a:rPr lang="en-US" altLang="da-DK" sz="1800"/>
              <a:t>center core to let the bale breathe is set, with </a:t>
            </a:r>
            <a:r>
              <a:rPr lang="da-DK" altLang="da-DK" sz="1800"/>
              <a:t>gradually increasing pressure towards the outer layer.</a:t>
            </a:r>
          </a:p>
        </p:txBody>
      </p:sp>
      <p:sp>
        <p:nvSpPr>
          <p:cNvPr id="44038" name="Content Placeholder 1"/>
          <p:cNvSpPr txBox="1">
            <a:spLocks/>
          </p:cNvSpPr>
          <p:nvPr/>
        </p:nvSpPr>
        <p:spPr bwMode="auto">
          <a:xfrm>
            <a:off x="6040438" y="4549775"/>
            <a:ext cx="2601912" cy="226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altLang="da-DK" sz="1800"/>
              <a:t>Baling silage?</a:t>
            </a:r>
          </a:p>
          <a:p>
            <a:r>
              <a:rPr lang="da-DK" altLang="da-DK" sz="1800"/>
              <a:t>R</a:t>
            </a:r>
            <a:r>
              <a:rPr lang="en-GB" altLang="da-DK" sz="1800"/>
              <a:t>educed pressure settings to suit wetter crop conditions</a:t>
            </a:r>
            <a:r>
              <a:rPr lang="da-DK" altLang="da-DK" sz="1800"/>
              <a:t>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555625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a-DK" altLang="da-DK" kern="0" dirty="0" smtClean="0"/>
              <a:t>Intelligent Density </a:t>
            </a:r>
            <a:r>
              <a:rPr lang="da-DK" altLang="da-DK" kern="0" dirty="0" smtClean="0">
                <a:solidFill>
                  <a:srgbClr val="C00000"/>
                </a:solidFill>
              </a:rPr>
              <a:t>3D</a:t>
            </a:r>
          </a:p>
        </p:txBody>
      </p:sp>
    </p:spTree>
    <p:extLst>
      <p:ext uri="{BB962C8B-B14F-4D97-AF65-F5344CB8AC3E}">
        <p14:creationId xmlns:p14="http://schemas.microsoft.com/office/powerpoint/2010/main" val="427634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710113"/>
            <a:ext cx="4295775" cy="19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fr-FR" smtClean="0"/>
              <a:t>Drive Line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2103438"/>
            <a:ext cx="8229600" cy="4205287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GB" altLang="fr-FR" sz="1900" dirty="0" smtClean="0"/>
              <a:t>Heavy duty split driveline</a:t>
            </a:r>
          </a:p>
          <a:p>
            <a:pPr lvl="1">
              <a:defRPr/>
            </a:pPr>
            <a:r>
              <a:rPr lang="en-GB" altLang="fr-FR" sz="1600" dirty="0" smtClean="0"/>
              <a:t>Bale chamber driven from right hand side</a:t>
            </a:r>
          </a:p>
          <a:p>
            <a:pPr lvl="1">
              <a:defRPr/>
            </a:pPr>
            <a:r>
              <a:rPr lang="en-GB" altLang="fr-FR" sz="1600" dirty="0" smtClean="0"/>
              <a:t>Rotor driven from left hand side</a:t>
            </a:r>
          </a:p>
          <a:p>
            <a:pPr lvl="1">
              <a:defRPr/>
            </a:pPr>
            <a:r>
              <a:rPr lang="en-GB" altLang="fr-FR" sz="1600" dirty="0" smtClean="0"/>
              <a:t>1¼" Pitch bale chamber drive chain</a:t>
            </a:r>
            <a:endParaRPr lang="en-GB" altLang="fr-FR" dirty="0" smtClean="0"/>
          </a:p>
          <a:p>
            <a:pPr eaLnBrk="1" hangingPunct="1">
              <a:defRPr/>
            </a:pPr>
            <a:endParaRPr lang="en-GB" altLang="fr-FR" sz="1800" dirty="0" smtClean="0"/>
          </a:p>
          <a:p>
            <a:pPr eaLnBrk="1" hangingPunct="1">
              <a:defRPr/>
            </a:pPr>
            <a:r>
              <a:rPr lang="en-GB" altLang="fr-FR" sz="1800" dirty="0" smtClean="0"/>
              <a:t>High reliability &amp; low maintenance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Automatic chain lubrication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Remote </a:t>
            </a:r>
            <a:r>
              <a:rPr lang="en-GB" altLang="fr-FR" sz="1600" dirty="0" err="1" smtClean="0"/>
              <a:t>greasable</a:t>
            </a:r>
            <a:r>
              <a:rPr lang="en-GB" altLang="fr-FR" sz="1600" dirty="0" smtClean="0"/>
              <a:t> bearings on fixed rollers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Strong rollers shafts and bearings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Eccentric roller bearing mountings</a:t>
            </a:r>
          </a:p>
          <a:p>
            <a:pPr eaLnBrk="1" hangingPunct="1">
              <a:defRPr/>
            </a:pPr>
            <a:endParaRPr lang="en-GB" altLang="fr-FR" sz="1800" dirty="0" smtClean="0"/>
          </a:p>
          <a:p>
            <a:pPr eaLnBrk="1" hangingPunct="1">
              <a:defRPr/>
            </a:pPr>
            <a:r>
              <a:rPr lang="en-GB" altLang="fr-FR" sz="1800" dirty="0" smtClean="0"/>
              <a:t>Secure protection of the baler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Cam clutch protection on PTO shaft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Cam clutch protection on pick-up</a:t>
            </a:r>
          </a:p>
        </p:txBody>
      </p:sp>
      <p:pic>
        <p:nvPicPr>
          <p:cNvPr id="45061" name="Picture 4" descr="Dsc02842lo 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775" y="3624263"/>
            <a:ext cx="10985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3132138"/>
            <a:ext cx="2165350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7428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539750" y="908050"/>
            <a:ext cx="8229600" cy="838200"/>
          </a:xfrm>
        </p:spPr>
        <p:txBody>
          <a:bodyPr/>
          <a:lstStyle/>
          <a:p>
            <a:r>
              <a:rPr lang="it-IT" altLang="en-US" smtClean="0"/>
              <a:t>Hydraulics</a:t>
            </a:r>
            <a:endParaRPr lang="en-GB" altLang="en-US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5763" y="1989138"/>
            <a:ext cx="4762500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GB" altLang="da-DK" sz="1600" kern="0" dirty="0" smtClean="0"/>
              <a:t>Integration of steel pipes in </a:t>
            </a:r>
            <a:r>
              <a:rPr lang="en-GB" altLang="da-DK" sz="1600" kern="0" dirty="0" err="1" smtClean="0"/>
              <a:t>hydr</a:t>
            </a:r>
            <a:r>
              <a:rPr lang="en-GB" altLang="da-DK" sz="1600" kern="0" dirty="0" smtClean="0"/>
              <a:t>. circuit</a:t>
            </a:r>
          </a:p>
          <a:p>
            <a:pPr lvl="1" eaLnBrk="1" hangingPunct="1">
              <a:defRPr/>
            </a:pPr>
            <a:r>
              <a:rPr lang="en-GB" altLang="da-DK" sz="1400" kern="0" dirty="0" smtClean="0"/>
              <a:t>Better protection in critical area</a:t>
            </a:r>
          </a:p>
          <a:p>
            <a:pPr lvl="1" eaLnBrk="1" hangingPunct="1">
              <a:defRPr/>
            </a:pPr>
            <a:r>
              <a:rPr lang="en-GB" altLang="da-DK" sz="1400" kern="0" dirty="0" smtClean="0"/>
              <a:t>Professional approach</a:t>
            </a:r>
          </a:p>
          <a:p>
            <a:pPr lvl="1" eaLnBrk="1" hangingPunct="1">
              <a:defRPr/>
            </a:pPr>
            <a:r>
              <a:rPr lang="en-GB" altLang="da-DK" sz="1400" kern="0" dirty="0" smtClean="0"/>
              <a:t>Better visual impact</a:t>
            </a:r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500438"/>
            <a:ext cx="3994150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2" descr="C:\Users\kf_lso\Downloads\wetransfer-86382f\IMG_3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00438"/>
            <a:ext cx="3994150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0358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935038"/>
            <a:ext cx="6265863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Net Wrap System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09563" y="1887538"/>
            <a:ext cx="4406900" cy="4781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da-DK" sz="1600" dirty="0" smtClean="0"/>
              <a:t>Front mounted </a:t>
            </a:r>
            <a:r>
              <a:rPr lang="en-GB" sz="1600" dirty="0" smtClean="0"/>
              <a:t>d</a:t>
            </a:r>
            <a:r>
              <a:rPr lang="en-GB" altLang="fr-FR" sz="1600" dirty="0" smtClean="0"/>
              <a:t>irect injection </a:t>
            </a:r>
            <a:r>
              <a:rPr lang="en-GB" sz="1600" dirty="0" smtClean="0"/>
              <a:t>system </a:t>
            </a:r>
            <a:r>
              <a:rPr lang="en-GB" altLang="fr-FR" sz="1600" dirty="0" smtClean="0"/>
              <a:t>for a sure start every time</a:t>
            </a:r>
            <a:endParaRPr lang="en-GB" altLang="da-DK" sz="1600" dirty="0" smtClean="0"/>
          </a:p>
          <a:p>
            <a:pPr marL="177800" indent="-177800">
              <a:defRPr/>
            </a:pPr>
            <a:r>
              <a:rPr lang="en-GB" sz="1600" dirty="0" smtClean="0"/>
              <a:t>   Positive feed of net into the bale chamber </a:t>
            </a:r>
          </a:p>
          <a:p>
            <a:pPr marL="577850" lvl="1" indent="-177800">
              <a:defRPr/>
            </a:pPr>
            <a:r>
              <a:rPr lang="en-GB" sz="1400" dirty="0" smtClean="0"/>
              <a:t>Net permanently retained in injection arm, no time spent on first pick up of the net prior to injection</a:t>
            </a:r>
          </a:p>
          <a:p>
            <a:pPr marL="623888" lvl="1" indent="-166688">
              <a:defRPr/>
            </a:pPr>
            <a:r>
              <a:rPr lang="en-GB" sz="1400" dirty="0" smtClean="0"/>
              <a:t>No effect from windy conditions</a:t>
            </a:r>
          </a:p>
          <a:p>
            <a:pPr marL="623888" lvl="1" indent="-166688">
              <a:defRPr/>
            </a:pPr>
            <a:r>
              <a:rPr lang="en-GB" sz="1400" dirty="0" smtClean="0"/>
              <a:t>No feed rollers</a:t>
            </a:r>
          </a:p>
          <a:p>
            <a:pPr marL="623888" lvl="1" indent="-166688">
              <a:defRPr/>
            </a:pPr>
            <a:r>
              <a:rPr lang="en-GB" sz="1400" dirty="0" smtClean="0"/>
              <a:t>Very fast operation</a:t>
            </a:r>
            <a:endParaRPr lang="en-GB" altLang="fr-FR" sz="1400" dirty="0" smtClean="0"/>
          </a:p>
          <a:p>
            <a:pPr marL="177800" indent="-177800" eaLnBrk="1" hangingPunct="1">
              <a:lnSpc>
                <a:spcPct val="80000"/>
              </a:lnSpc>
              <a:defRPr/>
            </a:pPr>
            <a:r>
              <a:rPr lang="en-GB" altLang="fr-FR" sz="1400" dirty="0" smtClean="0"/>
              <a:t>   </a:t>
            </a:r>
            <a:r>
              <a:rPr lang="en-GB" altLang="fr-FR" sz="1600" dirty="0" smtClean="0"/>
              <a:t>Perfect net spread on the bale</a:t>
            </a:r>
          </a:p>
          <a:p>
            <a:pPr marL="623888" lvl="1" indent="-166688" eaLnBrk="1" hangingPunct="1">
              <a:defRPr/>
            </a:pPr>
            <a:r>
              <a:rPr lang="en-GB" altLang="fr-FR" sz="1400" dirty="0" smtClean="0"/>
              <a:t>Net is going fully from side to side</a:t>
            </a:r>
          </a:p>
          <a:p>
            <a:pPr marL="623888" lvl="1" indent="-166688" eaLnBrk="1" hangingPunct="1">
              <a:defRPr/>
            </a:pPr>
            <a:r>
              <a:rPr lang="en-GB" altLang="fr-FR" sz="1400" dirty="0" smtClean="0"/>
              <a:t>Edge covering net types can be used</a:t>
            </a:r>
            <a:endParaRPr lang="en-GB" altLang="da-DK" sz="16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altLang="da-DK" sz="1600" dirty="0" smtClean="0"/>
              <a:t>Easy to operate device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altLang="da-DK" sz="1400" dirty="0" smtClean="0"/>
              <a:t>Maximum comfort for the user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Perfect access to net loading area for servicing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Fast and comfortable net roll changing and threading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Fully programmable from control box in tractor cab</a:t>
            </a:r>
          </a:p>
          <a:p>
            <a:pPr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da-DK" sz="1600" dirty="0" smtClean="0"/>
              <a:t>Storage for 2 spare net rolls</a:t>
            </a:r>
            <a:endParaRPr lang="en-GB" altLang="da-DK" sz="14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GB" altLang="da-DK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altLang="da-DK" sz="1600" dirty="0" smtClean="0"/>
          </a:p>
        </p:txBody>
      </p:sp>
      <p:pic>
        <p:nvPicPr>
          <p:cNvPr id="47108" name="Picture 9" descr="P:\MKTG\_MARKETING - 2015\A. Working New Fix ch broch\Vicon_4225_4325_4325 FlexiWrap\Vicon_images details\RF4225-4325 pictures\page 8-9\resized\_36A7430_1024x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1952625"/>
            <a:ext cx="3651250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10" descr="P:\MKTG\_MARKETING - 2015\A. Working New Fix ch broch\Vicon_4225_4325_4325 FlexiWrap\Vicon_images details\RF4225-4325 pictures\page 8-9\resized\IMG_7847_1024x6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4292600"/>
            <a:ext cx="36512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53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19250" y="935038"/>
            <a:ext cx="626586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err="1" smtClean="0"/>
              <a:t>PowerBind</a:t>
            </a:r>
            <a:r>
              <a:rPr lang="fr-FR" altLang="da-DK" kern="0" dirty="0" smtClean="0"/>
              <a:t> Net Wrap System</a:t>
            </a:r>
          </a:p>
        </p:txBody>
      </p:sp>
      <p:pic>
        <p:nvPicPr>
          <p:cNvPr id="48131" name="Picture 5" descr="C:\Users\kf_lso\Pictures\1 - Pro KvG\Presses\PowerBind_Ne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095500"/>
            <a:ext cx="762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4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6" descr="IMG_0298 lo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4797425"/>
            <a:ext cx="58213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4" descr="Dsc01261lo r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338" y="4246563"/>
            <a:ext cx="2563812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49450"/>
            <a:ext cx="3600450" cy="2055813"/>
          </a:xfrm>
        </p:spPr>
        <p:txBody>
          <a:bodyPr/>
          <a:lstStyle/>
          <a:p>
            <a:pPr marL="285750" indent="-285750">
              <a:lnSpc>
                <a:spcPct val="90000"/>
              </a:lnSpc>
            </a:pPr>
            <a:r>
              <a:rPr lang="en-GB" altLang="da-DK" sz="1800" smtClean="0"/>
              <a:t>Great looking bales in all crops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Fantastic shape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Consistent diameter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Net to edge of bale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Bales stack and transport well</a:t>
            </a:r>
          </a:p>
        </p:txBody>
      </p:sp>
      <p:pic>
        <p:nvPicPr>
          <p:cNvPr id="49157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338" y="1951038"/>
            <a:ext cx="2563812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19250" y="935038"/>
            <a:ext cx="626586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err="1" smtClean="0"/>
              <a:t>PowerBind</a:t>
            </a:r>
            <a:r>
              <a:rPr lang="fr-FR" altLang="da-DK" kern="0" dirty="0" smtClean="0"/>
              <a:t> Net Wrap System</a:t>
            </a:r>
          </a:p>
        </p:txBody>
      </p:sp>
    </p:spTree>
    <p:extLst>
      <p:ext uri="{BB962C8B-B14F-4D97-AF65-F5344CB8AC3E}">
        <p14:creationId xmlns:p14="http://schemas.microsoft.com/office/powerpoint/2010/main" val="3958684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62175" y="935038"/>
            <a:ext cx="53625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Twine System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73250"/>
            <a:ext cx="4248150" cy="48688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fr-FR" sz="1800" smtClean="0"/>
              <a:t>Perfect twine spacing</a:t>
            </a:r>
          </a:p>
          <a:p>
            <a:pPr lvl="1"/>
            <a:r>
              <a:rPr lang="en-GB" altLang="fr-FR" sz="1400" smtClean="0"/>
              <a:t>2 Twine arms each cover half the bale</a:t>
            </a:r>
          </a:p>
          <a:p>
            <a:pPr lvl="1"/>
            <a:r>
              <a:rPr lang="en-GB" altLang="fr-FR" sz="1400" smtClean="0"/>
              <a:t>Cycle starts at the side and finishes in the centre – eliminating loose ends</a:t>
            </a:r>
          </a:p>
          <a:p>
            <a:pPr eaLnBrk="1" hangingPunct="1"/>
            <a:endParaRPr lang="en-GB" altLang="da-DK" sz="1400" smtClean="0"/>
          </a:p>
          <a:p>
            <a:pPr>
              <a:lnSpc>
                <a:spcPct val="80000"/>
              </a:lnSpc>
            </a:pPr>
            <a:r>
              <a:rPr lang="en-GB" altLang="fr-FR" sz="1800" smtClean="0"/>
              <a:t>Efficient and fast operating system</a:t>
            </a:r>
          </a:p>
          <a:p>
            <a:pPr lvl="1" eaLnBrk="1" hangingPunct="1"/>
            <a:r>
              <a:rPr lang="en-GB" altLang="fr-FR" sz="1400" smtClean="0"/>
              <a:t>Forced injection for efficient twine start</a:t>
            </a:r>
          </a:p>
          <a:p>
            <a:pPr lvl="1" eaLnBrk="1" hangingPunct="1"/>
            <a:r>
              <a:rPr lang="en-GB" altLang="fr-FR" sz="1400" smtClean="0"/>
              <a:t>Fast cycle time for improved productivity</a:t>
            </a:r>
          </a:p>
          <a:p>
            <a:pPr lvl="1" eaLnBrk="1" hangingPunct="1"/>
            <a:r>
              <a:rPr lang="en-GB" altLang="fr-FR" sz="1400" smtClean="0"/>
              <a:t>Brake released during injection</a:t>
            </a:r>
          </a:p>
          <a:p>
            <a:pPr lvl="1" eaLnBrk="1" hangingPunct="1"/>
            <a:r>
              <a:rPr lang="en-GB" altLang="fr-FR" sz="1400" smtClean="0"/>
              <a:t>Over-braking during side binding</a:t>
            </a:r>
          </a:p>
          <a:p>
            <a:pPr eaLnBrk="1" hangingPunct="1"/>
            <a:endParaRPr lang="en-GB" altLang="da-DK" sz="1400" smtClean="0"/>
          </a:p>
          <a:p>
            <a:pPr>
              <a:lnSpc>
                <a:spcPct val="80000"/>
              </a:lnSpc>
            </a:pPr>
            <a:r>
              <a:rPr lang="en-GB" altLang="da-DK" sz="1800" smtClean="0"/>
              <a:t>Easy to operate device</a:t>
            </a:r>
          </a:p>
          <a:p>
            <a:pPr lvl="1" eaLnBrk="1" hangingPunct="1"/>
            <a:r>
              <a:rPr lang="en-GB" altLang="da-DK" sz="1400" smtClean="0"/>
              <a:t>Easy access to twine boxes</a:t>
            </a:r>
          </a:p>
          <a:p>
            <a:pPr lvl="1" eaLnBrk="1" hangingPunct="1"/>
            <a:r>
              <a:rPr lang="en-GB" altLang="fr-FR" sz="1400" smtClean="0"/>
              <a:t>Simple twine route</a:t>
            </a:r>
          </a:p>
          <a:p>
            <a:pPr lvl="1" eaLnBrk="1" hangingPunct="1"/>
            <a:r>
              <a:rPr lang="en-GB" altLang="fr-FR" sz="1400" smtClean="0"/>
              <a:t>Full control from tractor</a:t>
            </a:r>
          </a:p>
          <a:p>
            <a:pPr lvl="1" eaLnBrk="1" hangingPunct="1"/>
            <a:endParaRPr lang="en-GB" altLang="fr-FR" sz="1400" smtClean="0"/>
          </a:p>
          <a:p>
            <a:pPr>
              <a:lnSpc>
                <a:spcPct val="80000"/>
              </a:lnSpc>
            </a:pPr>
            <a:r>
              <a:rPr lang="en-GB" altLang="da-DK" sz="1800" smtClean="0"/>
              <a:t>Storage for 8 twine bobbins</a:t>
            </a:r>
            <a:endParaRPr lang="en-GB" altLang="fr-FR" sz="1800" smtClean="0"/>
          </a:p>
        </p:txBody>
      </p:sp>
      <p:pic>
        <p:nvPicPr>
          <p:cNvPr id="50180" name="Immagine 5" descr="Twine Route_Outs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4292600"/>
            <a:ext cx="2216150" cy="1368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1" name="Immagine 16" descr="Twine Route_Insid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5292725"/>
            <a:ext cx="2228850" cy="1376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4" b="2936"/>
          <a:stretch>
            <a:fillRect/>
          </a:stretch>
        </p:blipFill>
        <p:spPr bwMode="auto">
          <a:xfrm>
            <a:off x="5024438" y="1952625"/>
            <a:ext cx="3651250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32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62175" y="935038"/>
            <a:ext cx="53625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Twine System</a:t>
            </a:r>
          </a:p>
        </p:txBody>
      </p:sp>
      <p:pic>
        <p:nvPicPr>
          <p:cNvPr id="51203" name="Picture 4" descr="C:\Users\kf_lso\Pictures\1 - Pro KvG\Presses\PowerBind_Twi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095500"/>
            <a:ext cx="762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02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44675"/>
            <a:ext cx="5473700" cy="4964113"/>
          </a:xfrm>
        </p:spPr>
        <p:txBody>
          <a:bodyPr/>
          <a:lstStyle/>
          <a:p>
            <a:pPr marL="177800" indent="-177800" eaLnBrk="1" hangingPunct="1">
              <a:lnSpc>
                <a:spcPts val="1600"/>
              </a:lnSpc>
              <a:defRPr/>
            </a:pPr>
            <a:r>
              <a:rPr lang="en-GB" altLang="fr-FR" sz="1600" b="1" dirty="0" smtClean="0">
                <a:latin typeface="+mj-lt"/>
              </a:rPr>
              <a:t>Simplicity – Efficiency – Productivity</a:t>
            </a:r>
          </a:p>
          <a:p>
            <a:pPr lvl="1">
              <a:defRPr/>
            </a:pPr>
            <a:r>
              <a:rPr lang="en-GB" altLang="fr-FR" sz="1600" dirty="0" smtClean="0"/>
              <a:t>Choose between Focus, </a:t>
            </a:r>
            <a:r>
              <a:rPr lang="en-GB" altLang="fr-FR" sz="1600" dirty="0" err="1" smtClean="0"/>
              <a:t>IsoMatch</a:t>
            </a:r>
            <a:r>
              <a:rPr lang="en-GB" altLang="fr-FR" sz="1600" dirty="0" smtClean="0"/>
              <a:t> </a:t>
            </a:r>
            <a:r>
              <a:rPr lang="en-GB" altLang="fr-FR" sz="1600" dirty="0" err="1" smtClean="0"/>
              <a:t>Tellus</a:t>
            </a:r>
            <a:r>
              <a:rPr lang="en-GB" altLang="fr-FR" sz="1600" dirty="0" smtClean="0"/>
              <a:t> GO or </a:t>
            </a:r>
            <a:r>
              <a:rPr lang="en-GB" altLang="fr-FR" sz="1600" dirty="0" err="1" smtClean="0"/>
              <a:t>IsoMatch</a:t>
            </a:r>
            <a:r>
              <a:rPr lang="en-GB" altLang="fr-FR" sz="1600" dirty="0" smtClean="0"/>
              <a:t> </a:t>
            </a:r>
            <a:r>
              <a:rPr lang="en-GB" altLang="fr-FR" sz="1600" dirty="0" err="1" smtClean="0"/>
              <a:t>Tellus</a:t>
            </a:r>
            <a:r>
              <a:rPr lang="en-GB" altLang="fr-FR" sz="1600" dirty="0" smtClean="0"/>
              <a:t> terminals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Plug in directly to an ISO compatible tractor display in a few seconds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Very easy to use interface</a:t>
            </a:r>
          </a:p>
          <a:p>
            <a:pPr marL="177800" indent="-177800" eaLnBrk="1" hangingPunct="1">
              <a:lnSpc>
                <a:spcPts val="1600"/>
              </a:lnSpc>
              <a:defRPr/>
            </a:pPr>
            <a:r>
              <a:rPr lang="en-GB" altLang="fr-FR" sz="1600" b="1" dirty="0" smtClean="0">
                <a:latin typeface="+mj-lt"/>
              </a:rPr>
              <a:t>Full control on board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Bale diameter adjustment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Density adjustment in three zones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Current bale diameter (bale growing) 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Left/Right driving indicator</a:t>
            </a:r>
          </a:p>
          <a:p>
            <a:pPr lvl="1">
              <a:defRPr/>
            </a:pPr>
            <a:r>
              <a:rPr lang="en-GB" altLang="fr-FR" sz="1600" dirty="0" smtClean="0"/>
              <a:t>Selection of twine or net binding </a:t>
            </a:r>
          </a:p>
          <a:p>
            <a:pPr lvl="1">
              <a:defRPr/>
            </a:pPr>
            <a:r>
              <a:rPr lang="en-GB" altLang="fr-FR" sz="1600" dirty="0" smtClean="0"/>
              <a:t>Adjustment of twine and net binding cycles Manual or automatic binding start</a:t>
            </a:r>
          </a:p>
          <a:p>
            <a:pPr lvl="1">
              <a:defRPr/>
            </a:pPr>
            <a:r>
              <a:rPr lang="en-GB" altLang="fr-FR" sz="1600" dirty="0" smtClean="0"/>
              <a:t>Total bale counter &amp; 40 field counters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Selection of pick-up, drop floor &amp; knives</a:t>
            </a:r>
          </a:p>
          <a:p>
            <a:pPr lvl="1" eaLnBrk="1" hangingPunct="1">
              <a:defRPr/>
            </a:pPr>
            <a:r>
              <a:rPr lang="en-GB" altLang="fr-FR" sz="1600" dirty="0" smtClean="0"/>
              <a:t>Performance monitor (bales per hour)</a:t>
            </a:r>
          </a:p>
        </p:txBody>
      </p:sp>
      <p:pic>
        <p:nvPicPr>
          <p:cNvPr id="52227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/>
          <a:stretch>
            <a:fillRect/>
          </a:stretch>
        </p:blipFill>
        <p:spPr bwMode="auto">
          <a:xfrm>
            <a:off x="8004175" y="1212850"/>
            <a:ext cx="1139825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28" name="TextBox 1"/>
          <p:cNvSpPr txBox="1">
            <a:spLocks noChangeArrowheads="1"/>
          </p:cNvSpPr>
          <p:nvPr/>
        </p:nvSpPr>
        <p:spPr bwMode="auto">
          <a:xfrm>
            <a:off x="5530850" y="6245225"/>
            <a:ext cx="981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a-DK" sz="1200">
                <a:solidFill>
                  <a:schemeClr val="bg1"/>
                </a:solidFill>
              </a:rPr>
              <a:t>AGCO</a:t>
            </a:r>
          </a:p>
        </p:txBody>
      </p:sp>
      <p:sp>
        <p:nvSpPr>
          <p:cNvPr id="52229" name="TextBox 9"/>
          <p:cNvSpPr txBox="1">
            <a:spLocks noChangeArrowheads="1"/>
          </p:cNvSpPr>
          <p:nvPr/>
        </p:nvSpPr>
        <p:spPr bwMode="auto">
          <a:xfrm>
            <a:off x="7791450" y="6240463"/>
            <a:ext cx="9810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a-DK" sz="1200">
                <a:solidFill>
                  <a:schemeClr val="bg1"/>
                </a:solidFill>
              </a:rPr>
              <a:t>CNH</a:t>
            </a:r>
          </a:p>
        </p:txBody>
      </p:sp>
      <p:pic>
        <p:nvPicPr>
          <p:cNvPr id="5223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3767138"/>
            <a:ext cx="2905125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1" r="4166"/>
          <a:stretch>
            <a:fillRect/>
          </a:stretch>
        </p:blipFill>
        <p:spPr bwMode="auto">
          <a:xfrm>
            <a:off x="6188075" y="1143000"/>
            <a:ext cx="1728788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2" name="Picture 4" descr="P:\MKTG\_MARKETING - 2015\TellusGO  images\TellusGO_front_Baler_workmod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252663"/>
            <a:ext cx="2278063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392113" y="917575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altLang="fr-FR" dirty="0" smtClean="0"/>
              <a:t>Full ISOBUS Compatibility</a:t>
            </a:r>
            <a:endParaRPr lang="da-DK" altLang="da-DK" kern="0" dirty="0" smtClean="0"/>
          </a:p>
        </p:txBody>
      </p:sp>
    </p:spTree>
    <p:extLst>
      <p:ext uri="{BB962C8B-B14F-4D97-AF65-F5344CB8AC3E}">
        <p14:creationId xmlns:p14="http://schemas.microsoft.com/office/powerpoint/2010/main" val="3827267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2514600" y="2878138"/>
            <a:ext cx="5715000" cy="8382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2514600" y="380365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514600" y="4732338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2514600" y="1981200"/>
            <a:ext cx="5715000" cy="836613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2635250" y="2055813"/>
            <a:ext cx="5594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2.2m pick-up with small diameter for fast and efficient throughput.</a:t>
            </a:r>
            <a:endParaRPr lang="en-US" altLang="fr-FR" sz="1600">
              <a:cs typeface="Arial" pitchFamily="34" charset="0"/>
            </a:endParaRP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2635250" y="2954338"/>
            <a:ext cx="5500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PowerFeed rotor, SuperCut 14 or 25 knives and DropFloor for easy unblocking</a:t>
            </a:r>
            <a:endParaRPr lang="en-US" altLang="fr-FR" sz="1600">
              <a:cs typeface="Arial" pitchFamily="34" charset="0"/>
            </a:endParaRPr>
          </a:p>
        </p:txBody>
      </p:sp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2635250" y="4759325"/>
            <a:ext cx="550068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PowerBind: New accurate and dependable net and twine injection – net is injected in a flat movement to ensure reliable net injection under all conditions.</a:t>
            </a:r>
          </a:p>
        </p:txBody>
      </p:sp>
      <p:sp>
        <p:nvSpPr>
          <p:cNvPr id="53257" name="Rectangle 10"/>
          <p:cNvSpPr>
            <a:spLocks noChangeArrowheads="1"/>
          </p:cNvSpPr>
          <p:nvPr/>
        </p:nvSpPr>
        <p:spPr bwMode="auto">
          <a:xfrm>
            <a:off x="381000" y="1066800"/>
            <a:ext cx="85834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fr-FR" sz="2600" b="1" dirty="0">
                <a:solidFill>
                  <a:srgbClr val="FF9933"/>
                </a:solidFill>
              </a:rPr>
              <a:t>The 5 Arguments, </a:t>
            </a:r>
            <a:r>
              <a:rPr lang="en-GB" altLang="fr-FR" sz="2600" b="1" dirty="0" err="1">
                <a:solidFill>
                  <a:srgbClr val="FF9933"/>
                </a:solidFill>
              </a:rPr>
              <a:t>Gallignani</a:t>
            </a:r>
            <a:r>
              <a:rPr lang="en-GB" altLang="fr-FR" sz="2600" b="1" dirty="0">
                <a:solidFill>
                  <a:srgbClr val="FF9933"/>
                </a:solidFill>
              </a:rPr>
              <a:t> GV516 – GV520 </a:t>
            </a:r>
            <a:r>
              <a:rPr lang="en-GB" altLang="fr-FR" sz="2600" b="1" dirty="0" err="1">
                <a:solidFill>
                  <a:srgbClr val="FF9933"/>
                </a:solidFill>
              </a:rPr>
              <a:t>ProLine</a:t>
            </a:r>
            <a:endParaRPr lang="en-GB" altLang="fr-FR" sz="2600" b="1" dirty="0">
              <a:solidFill>
                <a:srgbClr val="FF9933"/>
              </a:solidFill>
            </a:endParaRPr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381000" y="19050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83980" name="Text Box 12"/>
          <p:cNvSpPr txBox="1">
            <a:spLocks noChangeArrowheads="1"/>
          </p:cNvSpPr>
          <p:nvPr/>
        </p:nvSpPr>
        <p:spPr bwMode="auto">
          <a:xfrm>
            <a:off x="381000" y="2801938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83981" name="Text Box 13"/>
          <p:cNvSpPr txBox="1">
            <a:spLocks noChangeArrowheads="1"/>
          </p:cNvSpPr>
          <p:nvPr/>
        </p:nvSpPr>
        <p:spPr bwMode="auto">
          <a:xfrm>
            <a:off x="381000" y="37719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83982" name="Text Box 14"/>
          <p:cNvSpPr txBox="1">
            <a:spLocks noChangeArrowheads="1"/>
          </p:cNvSpPr>
          <p:nvPr/>
        </p:nvSpPr>
        <p:spPr bwMode="auto">
          <a:xfrm>
            <a:off x="381000" y="4697413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83983" name="Rectangle 15"/>
          <p:cNvSpPr>
            <a:spLocks noChangeArrowheads="1"/>
          </p:cNvSpPr>
          <p:nvPr/>
        </p:nvSpPr>
        <p:spPr bwMode="auto">
          <a:xfrm>
            <a:off x="2514600" y="56515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84" name="Text Box 16"/>
          <p:cNvSpPr txBox="1">
            <a:spLocks noChangeArrowheads="1"/>
          </p:cNvSpPr>
          <p:nvPr/>
        </p:nvSpPr>
        <p:spPr bwMode="auto">
          <a:xfrm>
            <a:off x="2652713" y="5661025"/>
            <a:ext cx="60960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Fully ISOBUS compatible. Plug in to ISO tractor terminal or choose from an ample range of terminals (for instance, IsoMatch Tellus terminal with 12” screen and 2 interface screens.</a:t>
            </a:r>
          </a:p>
        </p:txBody>
      </p:sp>
      <p:sp>
        <p:nvSpPr>
          <p:cNvPr id="83985" name="Text Box 17"/>
          <p:cNvSpPr txBox="1">
            <a:spLocks noChangeArrowheads="1"/>
          </p:cNvSpPr>
          <p:nvPr/>
        </p:nvSpPr>
        <p:spPr bwMode="auto">
          <a:xfrm>
            <a:off x="381000" y="5616575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E680"/>
                </a:solidFill>
                <a:latin typeface="Arial Black" pitchFamily="34" charset="0"/>
              </a:rPr>
              <a:t>5</a:t>
            </a:r>
          </a:p>
        </p:txBody>
      </p:sp>
      <p:pic>
        <p:nvPicPr>
          <p:cNvPr id="8398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144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87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78138"/>
            <a:ext cx="144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89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51500"/>
            <a:ext cx="14478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90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03650"/>
            <a:ext cx="1447800" cy="866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2652713" y="3860800"/>
            <a:ext cx="55943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/>
              <a:t>Intelligent Density 3D</a:t>
            </a:r>
            <a:r>
              <a:rPr lang="en-GB" altLang="fr-FR" sz="1600"/>
              <a:t> for quick and easy adaptation to balind and crop conditions. Multi-crop baler for use in silage, hay and straw.</a:t>
            </a:r>
            <a:endParaRPr lang="en-US" altLang="fr-FR" sz="1600">
              <a:cs typeface="Arial" pitchFamily="34" charset="0"/>
            </a:endParaRPr>
          </a:p>
        </p:txBody>
      </p:sp>
      <p:pic>
        <p:nvPicPr>
          <p:cNvPr id="53270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32338"/>
            <a:ext cx="14478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5600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animBg="1"/>
      <p:bldP spid="83971" grpId="0" animBg="1"/>
      <p:bldP spid="83972" grpId="0" animBg="1"/>
      <p:bldP spid="83973" grpId="0" animBg="1"/>
      <p:bldP spid="83974" grpId="0"/>
      <p:bldP spid="83975" grpId="0"/>
      <p:bldP spid="83977" grpId="0"/>
      <p:bldP spid="83979" grpId="0"/>
      <p:bldP spid="83980" grpId="0"/>
      <p:bldP spid="83981" grpId="0"/>
      <p:bldP spid="83982" grpId="0"/>
      <p:bldP spid="83983" grpId="0" animBg="1"/>
      <p:bldP spid="83984" grpId="0"/>
      <p:bldP spid="83985" grpId="0"/>
      <p:bldP spid="23" grpId="0"/>
    </p:bldLst>
  </p:timing>
</p:sld>
</file>

<file path=ppt/theme/theme1.xml><?xml version="1.0" encoding="utf-8"?>
<a:theme xmlns:a="http://schemas.openxmlformats.org/drawingml/2006/main" name="Vicon_cream">
  <a:themeElements>
    <a:clrScheme name="Vicon_cre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icon_cr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icon_cre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Vicon_cream</Template>
  <TotalTime>8135</TotalTime>
  <Words>2853</Words>
  <Application>Microsoft Office PowerPoint</Application>
  <PresentationFormat>On-screen Show (4:3)</PresentationFormat>
  <Paragraphs>667</Paragraphs>
  <Slides>50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Vicon_cream</vt:lpstr>
      <vt:lpstr>PowerPoint Presentation</vt:lpstr>
      <vt:lpstr>PowerPoint Presentation</vt:lpstr>
      <vt:lpstr>Variable Chamber Round Balers</vt:lpstr>
      <vt:lpstr>Gallignani GV 416 – 418 S-Line</vt:lpstr>
      <vt:lpstr>PowerPoint Presentation</vt:lpstr>
      <vt:lpstr>General specifications</vt:lpstr>
      <vt:lpstr>Pick-up</vt:lpstr>
      <vt:lpstr>PowerPoint Presentation</vt:lpstr>
      <vt:lpstr>Feeding devices</vt:lpstr>
      <vt:lpstr>PowerPoint Presentation</vt:lpstr>
      <vt:lpstr>DuoFeed</vt:lpstr>
      <vt:lpstr>PowerPoint Presentation</vt:lpstr>
      <vt:lpstr>New DropFloor - unblocking strategy</vt:lpstr>
      <vt:lpstr>Bale Chamber</vt:lpstr>
      <vt:lpstr>Density principle</vt:lpstr>
      <vt:lpstr>Heavy Duty Drive Line</vt:lpstr>
      <vt:lpstr>Hydraulics</vt:lpstr>
      <vt:lpstr>PowerBind Net Wrap System</vt:lpstr>
      <vt:lpstr>PowerPoint Presentation</vt:lpstr>
      <vt:lpstr>PowerPoint Presentation</vt:lpstr>
      <vt:lpstr>PowerBind Twine System</vt:lpstr>
      <vt:lpstr>PowerBind Twine System</vt:lpstr>
      <vt:lpstr>Controls - Focus</vt:lpstr>
      <vt:lpstr>PowerPoint Presentation</vt:lpstr>
      <vt:lpstr>PowerPoint Presentation</vt:lpstr>
      <vt:lpstr>PowerPoint Presentation</vt:lpstr>
      <vt:lpstr>Gallignani GV516 – 520 ProLine</vt:lpstr>
      <vt:lpstr>PowerPoint Presentation</vt:lpstr>
      <vt:lpstr>General specifications</vt:lpstr>
      <vt:lpstr>Pick-up</vt:lpstr>
      <vt:lpstr>PowerPoint Presentation</vt:lpstr>
      <vt:lpstr>Feeding devices</vt:lpstr>
      <vt:lpstr>PowerFeed rotor</vt:lpstr>
      <vt:lpstr>SuperCut 14-knife cutting device  </vt:lpstr>
      <vt:lpstr>SuperCut  25-knife cutting device</vt:lpstr>
      <vt:lpstr>SuperCut  25-knife cutting device</vt:lpstr>
      <vt:lpstr>New DropFloor - unblocking strategy</vt:lpstr>
      <vt:lpstr>Bale Chamber</vt:lpstr>
      <vt:lpstr>PowerPoint Presentation</vt:lpstr>
      <vt:lpstr>Intelligent Density 3D</vt:lpstr>
      <vt:lpstr>Intelligent Density 3D</vt:lpstr>
      <vt:lpstr>Drive Line</vt:lpstr>
      <vt:lpstr>Hydraulics</vt:lpstr>
      <vt:lpstr>PowerBind Net Wrap System</vt:lpstr>
      <vt:lpstr>PowerPoint Presentation</vt:lpstr>
      <vt:lpstr>PowerPoint Presentation</vt:lpstr>
      <vt:lpstr>PowerBind Twine System</vt:lpstr>
      <vt:lpstr>PowerBind Twine System</vt:lpstr>
      <vt:lpstr>PowerPoint Presentation</vt:lpstr>
      <vt:lpstr>PowerPoint Presentation</vt:lpstr>
    </vt:vector>
  </TitlesOfParts>
  <Company>Kverneland Kerteminde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Per Sørensen</dc:creator>
  <cp:lastModifiedBy>Lorenzo Fornaciari</cp:lastModifiedBy>
  <cp:revision>56</cp:revision>
  <dcterms:created xsi:type="dcterms:W3CDTF">2011-09-22T11:37:24Z</dcterms:created>
  <dcterms:modified xsi:type="dcterms:W3CDTF">2015-11-02T11:50:17Z</dcterms:modified>
</cp:coreProperties>
</file>