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312" r:id="rId2"/>
    <p:sldId id="360" r:id="rId3"/>
    <p:sldId id="361" r:id="rId4"/>
    <p:sldId id="362" r:id="rId5"/>
    <p:sldId id="363" r:id="rId6"/>
    <p:sldId id="317" r:id="rId7"/>
    <p:sldId id="318" r:id="rId8"/>
    <p:sldId id="366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64" r:id="rId28"/>
    <p:sldId id="365" r:id="rId29"/>
    <p:sldId id="339" r:id="rId30"/>
    <p:sldId id="340" r:id="rId31"/>
    <p:sldId id="341" r:id="rId32"/>
    <p:sldId id="342" r:id="rId33"/>
    <p:sldId id="343" r:id="rId34"/>
    <p:sldId id="344" r:id="rId35"/>
    <p:sldId id="345" r:id="rId36"/>
    <p:sldId id="346" r:id="rId37"/>
    <p:sldId id="347" r:id="rId38"/>
    <p:sldId id="348" r:id="rId39"/>
    <p:sldId id="349" r:id="rId40"/>
    <p:sldId id="350" r:id="rId41"/>
    <p:sldId id="351" r:id="rId42"/>
    <p:sldId id="352" r:id="rId43"/>
    <p:sldId id="353" r:id="rId44"/>
    <p:sldId id="354" r:id="rId45"/>
    <p:sldId id="355" r:id="rId46"/>
    <p:sldId id="356" r:id="rId47"/>
    <p:sldId id="357" r:id="rId48"/>
    <p:sldId id="358" r:id="rId49"/>
    <p:sldId id="359" r:id="rId5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5" autoAdjust="0"/>
  </p:normalViewPr>
  <p:slideViewPr>
    <p:cSldViewPr>
      <p:cViewPr varScale="1">
        <p:scale>
          <a:sx n="111" d="100"/>
          <a:sy n="111" d="100"/>
        </p:scale>
        <p:origin x="-161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97D0FC-0651-4F2A-A01B-F684763F8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119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BEFA6A-81BF-478A-B0B5-83B399FE2E96}" type="slidenum">
              <a:rPr lang="en-US" altLang="da-DK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da-DK" dirty="0" smtClean="0">
              <a:solidFill>
                <a:prstClr val="black"/>
              </a:solidFill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</p:spPr>
        <p:txBody>
          <a:bodyPr/>
          <a:lstStyle/>
          <a:p>
            <a:pPr eaLnBrk="1" hangingPunct="1"/>
            <a:endParaRPr lang="da-DK" altLang="da-DK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473E097-DE5B-4149-9194-5E9A88D1D099}" type="slidenum">
              <a:rPr lang="en-US" altLang="da-DK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da-DK" smtClean="0">
              <a:solidFill>
                <a:prstClr val="black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</p:spPr>
        <p:txBody>
          <a:bodyPr/>
          <a:lstStyle/>
          <a:p>
            <a:pPr eaLnBrk="1" hangingPunct="1"/>
            <a:endParaRPr lang="da-DK" altLang="da-DK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F31C73-D072-436A-99D1-939F88FEA511}" type="slidenum">
              <a:rPr lang="en-US" altLang="da-DK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da-DK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F31C73-D072-436A-99D1-939F88FEA511}" type="slidenum">
              <a:rPr lang="en-US" altLang="da-DK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da-DK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A948601-4D4C-4DE4-812A-14A15F8E6400}" type="slidenum">
              <a:rPr lang="en-US" altLang="da-DK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da-DK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3561514-8CAC-4257-92C5-548BD46B6041}" type="slidenum">
              <a:rPr lang="en-US" altLang="da-DK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da-DK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22AB96-B09A-48E2-88FB-B5934925F034}" type="slidenum">
              <a:rPr lang="en-US" altLang="da-DK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da-DK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5C7DAA9-542C-4492-870E-7C0BAD07BACC}" type="slidenum">
              <a:rPr lang="en-US" altLang="da-DK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da-DK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297F42-DEE6-4480-9CF5-BB339A112022}" type="slidenum">
              <a:rPr lang="en-US" altLang="da-DK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da-DK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E9896A-E68F-483F-B930-33285BEDDFC2}" type="slidenum">
              <a:rPr lang="en-US" altLang="da-DK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da-DK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99B55BA-5EB9-42F8-A187-B9861AD4DAAD}" type="slidenum">
              <a:rPr lang="en-US" altLang="da-DK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da-DK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E2A1992-E1F4-4717-9A5B-66EBB6916C58}" type="slidenum">
              <a:rPr lang="en-US" altLang="da-DK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da-DK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0A061A-2C46-4924-9B1E-4B4BAC832411}" type="slidenum">
              <a:rPr lang="en-US" altLang="da-DK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da-DK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F6A106-2F84-4816-AA1B-7FFE8E294DE3}" type="slidenum">
              <a:rPr lang="en-US" altLang="da-DK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da-DK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E3ACF2F-4167-4080-9717-99022E1CC49C}" type="slidenum">
              <a:rPr lang="en-US" altLang="da-DK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da-DK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839E4A-4413-406C-A8D7-68788FF6A722}" type="slidenum">
              <a:rPr lang="en-US" altLang="da-DK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da-DK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EF50FF2-C5F6-4204-9858-05395F81F5CF}" type="slidenum">
              <a:rPr lang="en-US" altLang="da-DK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da-DK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FB3E59-0FC2-43CC-A180-3980A09B1E50}" type="slidenum">
              <a:rPr lang="en-US" altLang="da-DK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da-DK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3E39174-A49A-49A4-A0D4-94F988BDE9D0}" type="slidenum">
              <a:rPr lang="en-US" altLang="da-DK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da-DK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9F7CA89-F8B5-4008-9356-380281439B13}" type="slidenum">
              <a:rPr lang="en-US" altLang="da-DK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da-DK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30588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</p:spPr>
        <p:txBody>
          <a:bodyPr/>
          <a:lstStyle/>
          <a:p>
            <a:pPr eaLnBrk="1" hangingPunct="1"/>
            <a:endParaRPr lang="da-DK" altLang="da-DK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BFED6FB-B4E7-4EF5-8ADD-853848A36EDE}" type="slidenum">
              <a:rPr lang="en-US" altLang="da-DK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da-DK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ABA0C9-E721-460D-99EF-CE27A9F71C84}" type="slidenum">
              <a:rPr lang="en-US" altLang="da-DK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da-DK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55E5B5A-DE82-431E-A254-115BDC4903A5}" type="slidenum">
              <a:rPr lang="en-US" altLang="da-DK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da-DK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5CAF93-6618-482F-9C72-BD5C7057D9D0}" type="slidenum">
              <a:rPr lang="en-US" altLang="da-DK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da-DK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873DA83-9162-4244-BFF4-11EE7B059F42}" type="slidenum">
              <a:rPr lang="en-US" altLang="da-DK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da-DK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BB55CA-A930-4AAE-880B-7BA865002130}" type="slidenum">
              <a:rPr lang="en-US" altLang="da-DK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da-DK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26E331A-BB13-44A8-A91E-2E873BD7494F}" type="slidenum">
              <a:rPr lang="en-US" altLang="da-DK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da-DK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65EE20E-B645-47DB-AD58-CE243EDA6BDB}" type="slidenum">
              <a:rPr lang="en-US" altLang="da-DK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da-DK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4986C67-56C2-481C-8D35-A6E8C111D87E}" type="slidenum">
              <a:rPr lang="en-US" altLang="da-DK" smtClean="0"/>
              <a:pPr eaLnBrk="1" hangingPunct="1">
                <a:spcBef>
                  <a:spcPct val="0"/>
                </a:spcBef>
              </a:pPr>
              <a:t>38</a:t>
            </a:fld>
            <a:endParaRPr lang="en-US" altLang="da-DK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3DD60B-AE4C-4222-8BD6-A31E071D6BBF}" type="slidenum">
              <a:rPr lang="en-US" altLang="da-DK" smtClean="0"/>
              <a:pPr eaLnBrk="1" hangingPunct="1">
                <a:spcBef>
                  <a:spcPct val="0"/>
                </a:spcBef>
              </a:pPr>
              <a:t>39</a:t>
            </a:fld>
            <a:endParaRPr lang="en-US" altLang="da-DK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9A763E-DE2B-4728-8E0A-41A4BA5EFE18}" type="slidenum">
              <a:rPr lang="en-US" altLang="da-DK" smtClean="0"/>
              <a:pPr eaLnBrk="1" hangingPunct="1">
                <a:spcBef>
                  <a:spcPct val="0"/>
                </a:spcBef>
              </a:pPr>
              <a:t>40</a:t>
            </a:fld>
            <a:endParaRPr lang="en-US" altLang="da-DK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C6EBBC6-B3C2-402A-B598-ED448260F14B}" type="slidenum">
              <a:rPr lang="en-US" altLang="da-DK" smtClean="0"/>
              <a:pPr eaLnBrk="1" hangingPunct="1">
                <a:spcBef>
                  <a:spcPct val="0"/>
                </a:spcBef>
              </a:pPr>
              <a:t>41</a:t>
            </a:fld>
            <a:endParaRPr lang="en-US" altLang="da-DK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D00A84-03D2-432D-88A4-CAF9C1A03B7C}" type="slidenum">
              <a:rPr lang="en-US" altLang="da-DK" smtClean="0"/>
              <a:pPr eaLnBrk="1" hangingPunct="1">
                <a:spcBef>
                  <a:spcPct val="0"/>
                </a:spcBef>
              </a:pPr>
              <a:t>43</a:t>
            </a:fld>
            <a:endParaRPr lang="en-US" altLang="da-DK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C7A4EE-AE6B-49FA-91A3-8FCC60C3CAF7}" type="slidenum">
              <a:rPr lang="en-US" altLang="da-DK" smtClean="0"/>
              <a:pPr eaLnBrk="1" hangingPunct="1">
                <a:spcBef>
                  <a:spcPct val="0"/>
                </a:spcBef>
              </a:pPr>
              <a:t>45</a:t>
            </a:fld>
            <a:endParaRPr lang="en-US" altLang="da-DK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2FAC48C-9307-446E-B196-9672F1B99A40}" type="slidenum">
              <a:rPr lang="en-US" altLang="da-DK" smtClean="0"/>
              <a:pPr eaLnBrk="1" hangingPunct="1">
                <a:spcBef>
                  <a:spcPct val="0"/>
                </a:spcBef>
              </a:pPr>
              <a:t>46</a:t>
            </a:fld>
            <a:endParaRPr lang="en-US" altLang="da-DK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F2A324B-862C-409C-89DB-5174A62F566E}" type="slidenum">
              <a:rPr lang="en-US" altLang="da-DK" smtClean="0"/>
              <a:pPr eaLnBrk="1" hangingPunct="1">
                <a:spcBef>
                  <a:spcPct val="0"/>
                </a:spcBef>
              </a:pPr>
              <a:t>47</a:t>
            </a:fld>
            <a:endParaRPr lang="en-US" altLang="da-DK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2939"/>
            <a:ext cx="5487013" cy="4114587"/>
          </a:xfrm>
          <a:noFill/>
        </p:spPr>
        <p:txBody>
          <a:bodyPr/>
          <a:lstStyle/>
          <a:p>
            <a:pPr eaLnBrk="1" hangingPunct="1"/>
            <a:endParaRPr lang="fr-FR" altLang="da-DK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10730" indent="-27256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3204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29900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8061" indent="-218348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0103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2144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4185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6226" indent="-218348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BE5AAD-357E-4995-9CF6-55D13E5718AC}" type="slidenum">
              <a:rPr lang="en-US" altLang="da-DK" smtClean="0"/>
              <a:pPr eaLnBrk="1" hangingPunct="1">
                <a:spcBef>
                  <a:spcPct val="0"/>
                </a:spcBef>
              </a:pPr>
              <a:t>49</a:t>
            </a:fld>
            <a:endParaRPr lang="en-US" altLang="da-DK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2E01B-F5D7-43DA-8DA3-19318A2703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48158-F0B7-4C74-80CD-D9407B0186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125DA-F982-4A3D-B050-161E5B119D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4038600" cy="3840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B0633-3A2C-44CD-865F-09FEB1C51A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91342-FFFC-4A50-9E52-FA890E0EDC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34E94-7CB4-47D3-A197-98CA863F8FA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2373E-03D7-409C-998B-5F02B2B771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93EC2-CFE8-4D58-90A4-8EB991F7AA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51402-F14B-43FD-9406-21111CA755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624A0-AA95-421C-9C2D-A78325C10A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A3DCC-DBD0-45BF-AAE3-3268257250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86000"/>
            <a:ext cx="8229600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Klik for at redigere teksttypografierne i masteren</a:t>
            </a:r>
          </a:p>
          <a:p>
            <a:pPr lvl="1"/>
            <a:r>
              <a:rPr lang="en-GB" altLang="fr-FR" smtClean="0"/>
              <a:t>Andet niveau</a:t>
            </a:r>
          </a:p>
          <a:p>
            <a:pPr lvl="2"/>
            <a:r>
              <a:rPr lang="en-GB" altLang="fr-FR" smtClean="0"/>
              <a:t>Tredje niveau</a:t>
            </a:r>
          </a:p>
          <a:p>
            <a:pPr lvl="3"/>
            <a:r>
              <a:rPr lang="en-GB" altLang="fr-FR" smtClean="0"/>
              <a:t>Fjerde niveau</a:t>
            </a:r>
          </a:p>
          <a:p>
            <a:pPr lvl="4"/>
            <a:r>
              <a:rPr lang="en-GB" altLang="fr-FR" smtClean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5EE3B75-535E-4B6F-B72C-3B02CC701F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88" y="0"/>
            <a:ext cx="91440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7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27988" y="149225"/>
            <a:ext cx="823912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slide" Target="slide13.xml"/><Relationship Id="rId4" Type="http://schemas.openxmlformats.org/officeDocument/2006/relationships/slide" Target="slide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../Projects/Coordination%20of%20BA%20marketing/Product%20Range%20Presentations/Video%20and%20pdf%20dVD/Vicon%20Demo/Rotaflow.pdf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../Projects/Coordination%20of%20BA%20marketing/Product%20Range%20Presentations/Video%20and%20pdf%20dVD/Vicon%20Demo/Rotaflow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../Projects/Coordination%20of%20BA%20marketing/Product%20Range%20Presentations/Video%20and%20pdf%20dVD/Vicon%20Demo/Rotaflow.pdf" TargetMode="Externa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7.png"/><Relationship Id="rId7" Type="http://schemas.openxmlformats.org/officeDocument/2006/relationships/image" Target="../media/image14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/>
          <p:cNvSpPr txBox="1"/>
          <p:nvPr/>
        </p:nvSpPr>
        <p:spPr>
          <a:xfrm>
            <a:off x="457200" y="4648200"/>
            <a:ext cx="51949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a-DK" sz="3200" dirty="0" smtClean="0"/>
              <a:t>Gallignani Fixed </a:t>
            </a:r>
            <a:r>
              <a:rPr lang="da-DK" sz="3200" dirty="0"/>
              <a:t>Chamber Round Balers </a:t>
            </a:r>
          </a:p>
          <a:p>
            <a:pPr>
              <a:defRPr/>
            </a:pPr>
            <a:endParaRPr lang="da-DK" dirty="0"/>
          </a:p>
          <a:p>
            <a:pPr>
              <a:defRPr/>
            </a:pPr>
            <a:r>
              <a:rPr lang="da-DK" dirty="0">
                <a:solidFill>
                  <a:schemeClr val="bg2">
                    <a:lumMod val="75000"/>
                  </a:schemeClr>
                </a:solidFill>
              </a:rPr>
              <a:t>Product Information 2016</a:t>
            </a:r>
          </a:p>
        </p:txBody>
      </p:sp>
      <p:cxnSp>
        <p:nvCxnSpPr>
          <p:cNvPr id="7" name="Straight Connector 4"/>
          <p:cNvCxnSpPr/>
          <p:nvPr/>
        </p:nvCxnSpPr>
        <p:spPr>
          <a:xfrm>
            <a:off x="533400" y="5791200"/>
            <a:ext cx="3967163" cy="0"/>
          </a:xfrm>
          <a:prstGeom prst="line">
            <a:avLst/>
          </a:prstGeom>
          <a:ln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ra_dyu\Desktop\galli-photoshop\GF325 ProLin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1" b="12171"/>
          <a:stretch/>
        </p:blipFill>
        <p:spPr bwMode="auto">
          <a:xfrm>
            <a:off x="-71438" y="0"/>
            <a:ext cx="9215437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6057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368148" y="3884442"/>
            <a:ext cx="1584325" cy="936625"/>
          </a:xfrm>
          <a:prstGeom prst="rect">
            <a:avLst/>
          </a:prstGeom>
          <a:gradFill rotWithShape="1">
            <a:gsLst>
              <a:gs pos="0">
                <a:srgbClr val="B2B2B2">
                  <a:alpha val="5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>
              <a:solidFill>
                <a:srgbClr val="000000"/>
              </a:solidFill>
            </a:endParaRPr>
          </a:p>
        </p:txBody>
      </p:sp>
      <p:sp>
        <p:nvSpPr>
          <p:cNvPr id="3075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436096" y="3855414"/>
            <a:ext cx="1584325" cy="936625"/>
          </a:xfrm>
          <a:prstGeom prst="rect">
            <a:avLst/>
          </a:prstGeom>
          <a:gradFill rotWithShape="1">
            <a:gsLst>
              <a:gs pos="0">
                <a:srgbClr val="B2B2B2">
                  <a:alpha val="5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>
              <a:solidFill>
                <a:srgbClr val="000000"/>
              </a:solidFill>
            </a:endParaRPr>
          </a:p>
        </p:txBody>
      </p:sp>
      <p:sp>
        <p:nvSpPr>
          <p:cNvPr id="3078" name="Text Box 7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5468077" y="3984683"/>
            <a:ext cx="15875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da-DK" sz="1200" b="1" dirty="0" smtClean="0">
                <a:solidFill>
                  <a:srgbClr val="000000"/>
                </a:solidFill>
              </a:rPr>
              <a:t>GF325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da-DK" altLang="da-DK" sz="1200" b="1" dirty="0" smtClean="0">
                <a:solidFill>
                  <a:srgbClr val="000000"/>
                </a:solidFill>
              </a:rPr>
              <a:t>ProLine</a:t>
            </a:r>
            <a:endParaRPr lang="da-DK" altLang="da-DK" sz="1200" b="1" dirty="0">
              <a:solidFill>
                <a:srgbClr val="000000"/>
              </a:solidFill>
            </a:endParaRPr>
          </a:p>
        </p:txBody>
      </p:sp>
      <p:sp>
        <p:nvSpPr>
          <p:cNvPr id="3079" name="Text Box 8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368147" y="4078117"/>
            <a:ext cx="158432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da-DK" sz="1200" b="1" dirty="0" smtClean="0">
                <a:solidFill>
                  <a:srgbClr val="000000"/>
                </a:solidFill>
              </a:rPr>
              <a:t>GF225 - GF255</a:t>
            </a:r>
            <a:endParaRPr lang="da-DK" altLang="da-DK" sz="1200" b="1" dirty="0" smtClean="0">
              <a:solidFill>
                <a:srgbClr val="000000"/>
              </a:solidFill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da-DK" altLang="da-DK" sz="1200" b="1" dirty="0" smtClean="0">
                <a:solidFill>
                  <a:srgbClr val="000000"/>
                </a:solidFill>
                <a:cs typeface="Arial" charset="0"/>
              </a:rPr>
              <a:t>S-Line/ProLine</a:t>
            </a:r>
            <a:endParaRPr lang="da-DK" altLang="da-DK" sz="12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080" name="Rectangle 9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7467600" y="0"/>
            <a:ext cx="1676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>
              <a:solidFill>
                <a:srgbClr val="000000"/>
              </a:solidFill>
            </a:endParaRPr>
          </a:p>
        </p:txBody>
      </p:sp>
      <p:pic>
        <p:nvPicPr>
          <p:cNvPr id="1026" name="Picture 2" descr="P:\archivio-foto\PRODOTTO FINITO\6. Galli\GF 225 SLine\Gallignani-GF225sline-fron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533" y="1569984"/>
            <a:ext cx="3081279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:\archivio-foto\PRODOTTO FINITO\6. Galli\Galli _GF 325 ProLine\Gallignani-GF325Proline-fron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051" y="1569984"/>
            <a:ext cx="303076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096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7"/>
          <p:cNvSpPr txBox="1">
            <a:spLocks noChangeArrowheads="1"/>
          </p:cNvSpPr>
          <p:nvPr/>
        </p:nvSpPr>
        <p:spPr>
          <a:xfrm>
            <a:off x="43543" y="852600"/>
            <a:ext cx="6904721" cy="8382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fr-FR" sz="2400" kern="0" dirty="0" err="1" smtClean="0">
                <a:solidFill>
                  <a:srgbClr val="000000"/>
                </a:solidFill>
              </a:rPr>
              <a:t>Gallignani</a:t>
            </a:r>
            <a:r>
              <a:rPr lang="en-GB" altLang="fr-FR" sz="2400" kern="0" dirty="0" smtClean="0">
                <a:solidFill>
                  <a:srgbClr val="000000"/>
                </a:solidFill>
              </a:rPr>
              <a:t> </a:t>
            </a:r>
            <a:r>
              <a:rPr lang="en-GB" altLang="fr-FR" sz="2400" kern="0" dirty="0" smtClean="0">
                <a:solidFill>
                  <a:srgbClr val="000000"/>
                </a:solidFill>
              </a:rPr>
              <a:t>GF225-GF255 S-Line &amp; </a:t>
            </a:r>
            <a:r>
              <a:rPr lang="en-GB" altLang="fr-FR" sz="2400" kern="0" dirty="0" err="1" smtClean="0">
                <a:solidFill>
                  <a:srgbClr val="000000"/>
                </a:solidFill>
              </a:rPr>
              <a:t>ProLine</a:t>
            </a:r>
            <a:endParaRPr lang="en-GB" altLang="fr-FR" sz="2400" kern="0" dirty="0" smtClean="0">
              <a:solidFill>
                <a:srgbClr val="000000"/>
              </a:solidFill>
            </a:endParaRPr>
          </a:p>
        </p:txBody>
      </p:sp>
      <p:pic>
        <p:nvPicPr>
          <p:cNvPr id="2050" name="Picture 2" descr="C:\Users\ra_dyu\Desktop\galli-photoshop\GF225 S-Line (3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8" b="113"/>
          <a:stretch/>
        </p:blipFill>
        <p:spPr bwMode="auto">
          <a:xfrm>
            <a:off x="10570" y="1683656"/>
            <a:ext cx="9144000" cy="517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4039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_dyu\Desktop\galli-photoshop\GF325 ProLin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" t="13222" r="-214" b="13222"/>
          <a:stretch/>
        </p:blipFill>
        <p:spPr bwMode="auto">
          <a:xfrm>
            <a:off x="0" y="29975"/>
            <a:ext cx="9144000" cy="448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7936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08020"/>
              </p:ext>
            </p:extLst>
          </p:nvPr>
        </p:nvGraphicFramePr>
        <p:xfrm>
          <a:off x="323528" y="5301208"/>
          <a:ext cx="6912768" cy="1321320"/>
        </p:xfrm>
        <a:graphic>
          <a:graphicData uri="http://schemas.openxmlformats.org/drawingml/2006/table">
            <a:tbl>
              <a:tblPr/>
              <a:tblGrid>
                <a:gridCol w="1656184"/>
                <a:gridCol w="1471299"/>
                <a:gridCol w="1807984"/>
                <a:gridCol w="1977301"/>
              </a:tblGrid>
              <a:tr h="410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Model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Bale Diameter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Intake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Binding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156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GF225 F S-Line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1.20x1.25m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Feeder fork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Twine, Net, 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6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GF225 R S-Line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1.20x1.25m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Rotor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Twine, Net, 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GF225 SC-14 S-Line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1.20x1.25m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SuperCut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Net or 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09" name="Rectangle 38"/>
          <p:cNvSpPr>
            <a:spLocks noGrp="1" noChangeArrowheads="1"/>
          </p:cNvSpPr>
          <p:nvPr>
            <p:ph type="title"/>
          </p:nvPr>
        </p:nvSpPr>
        <p:spPr>
          <a:xfrm>
            <a:off x="66675" y="4509120"/>
            <a:ext cx="8610600" cy="838200"/>
          </a:xfrm>
          <a:noFill/>
        </p:spPr>
        <p:txBody>
          <a:bodyPr/>
          <a:lstStyle/>
          <a:p>
            <a:pPr algn="l" eaLnBrk="1" hangingPunct="1"/>
            <a:r>
              <a:rPr lang="en-GB" altLang="da-DK" sz="2400" dirty="0" err="1" smtClean="0">
                <a:solidFill>
                  <a:schemeClr val="bg2"/>
                </a:solidFill>
              </a:rPr>
              <a:t>Gallignani</a:t>
            </a:r>
            <a:r>
              <a:rPr lang="en-GB" altLang="da-DK" sz="2400" dirty="0" smtClean="0">
                <a:solidFill>
                  <a:schemeClr val="bg2"/>
                </a:solidFill>
              </a:rPr>
              <a:t> GF225</a:t>
            </a:r>
          </a:p>
        </p:txBody>
      </p:sp>
      <p:sp>
        <p:nvSpPr>
          <p:cNvPr id="16410" name="AutoShape 41">
            <a:hlinkClick r:id="rId3" highlightClick="1"/>
          </p:cNvPr>
          <p:cNvSpPr>
            <a:spLocks noChangeArrowheads="1"/>
          </p:cNvSpPr>
          <p:nvPr/>
        </p:nvSpPr>
        <p:spPr bwMode="auto">
          <a:xfrm>
            <a:off x="6877050" y="3502025"/>
            <a:ext cx="1800225" cy="7191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>
              <a:solidFill>
                <a:srgbClr val="000000"/>
              </a:solidFill>
            </a:endParaRPr>
          </a:p>
        </p:txBody>
      </p:sp>
      <p:sp>
        <p:nvSpPr>
          <p:cNvPr id="16412" name="Rectangle 47"/>
          <p:cNvSpPr>
            <a:spLocks noChangeArrowheads="1"/>
          </p:cNvSpPr>
          <p:nvPr/>
        </p:nvSpPr>
        <p:spPr bwMode="auto">
          <a:xfrm>
            <a:off x="0" y="548680"/>
            <a:ext cx="2267744" cy="437728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2400" dirty="0">
                <a:solidFill>
                  <a:srgbClr val="000000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476152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936" name="Group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194406"/>
              </p:ext>
            </p:extLst>
          </p:nvPr>
        </p:nvGraphicFramePr>
        <p:xfrm>
          <a:off x="228600" y="4648200"/>
          <a:ext cx="5638800" cy="1811465"/>
        </p:xfrm>
        <a:graphic>
          <a:graphicData uri="http://schemas.openxmlformats.org/drawingml/2006/table">
            <a:tbl>
              <a:tblPr/>
              <a:tblGrid>
                <a:gridCol w="1247056"/>
                <a:gridCol w="1304057"/>
                <a:gridCol w="1474787"/>
                <a:gridCol w="1612900"/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Model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Bale Diameter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Intake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Binding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GF255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S-Line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1.20x1.55m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Fork Feeder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Twine, Net, 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GF255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FD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S-Line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1.20x1.55m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DuoFeed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fork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Net, 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GF255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SC-14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ProLine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1.20x1.55m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SuperCut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Net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09" name="Rectangle 38"/>
          <p:cNvSpPr>
            <a:spLocks noGrp="1" noChangeArrowheads="1"/>
          </p:cNvSpPr>
          <p:nvPr>
            <p:ph type="title"/>
          </p:nvPr>
        </p:nvSpPr>
        <p:spPr>
          <a:xfrm>
            <a:off x="85832" y="3836648"/>
            <a:ext cx="8610600" cy="838200"/>
          </a:xfrm>
          <a:noFill/>
        </p:spPr>
        <p:txBody>
          <a:bodyPr/>
          <a:lstStyle/>
          <a:p>
            <a:pPr algn="l" eaLnBrk="1" hangingPunct="1"/>
            <a:r>
              <a:rPr lang="en-GB" altLang="da-DK" sz="2400" dirty="0" err="1" smtClean="0">
                <a:solidFill>
                  <a:schemeClr val="bg2"/>
                </a:solidFill>
              </a:rPr>
              <a:t>Gallignani</a:t>
            </a:r>
            <a:r>
              <a:rPr lang="en-GB" altLang="da-DK" sz="2400" dirty="0" smtClean="0">
                <a:solidFill>
                  <a:schemeClr val="bg2"/>
                </a:solidFill>
              </a:rPr>
              <a:t> GF255 </a:t>
            </a:r>
          </a:p>
        </p:txBody>
      </p:sp>
      <p:sp>
        <p:nvSpPr>
          <p:cNvPr id="16410" name="AutoShape 41">
            <a:hlinkClick r:id="rId2" highlightClick="1"/>
          </p:cNvPr>
          <p:cNvSpPr>
            <a:spLocks noChangeArrowheads="1"/>
          </p:cNvSpPr>
          <p:nvPr/>
        </p:nvSpPr>
        <p:spPr bwMode="auto">
          <a:xfrm>
            <a:off x="6877050" y="3502025"/>
            <a:ext cx="1800225" cy="7191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>
              <a:solidFill>
                <a:srgbClr val="000000"/>
              </a:solidFill>
            </a:endParaRPr>
          </a:p>
        </p:txBody>
      </p:sp>
      <p:sp>
        <p:nvSpPr>
          <p:cNvPr id="16412" name="Rectangle 47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2400" dirty="0">
                <a:solidFill>
                  <a:srgbClr val="000000"/>
                </a:solidFill>
              </a:rPr>
              <a:t>Overview</a:t>
            </a:r>
          </a:p>
        </p:txBody>
      </p:sp>
      <p:pic>
        <p:nvPicPr>
          <p:cNvPr id="4098" name="Picture 2" descr="C:\Users\ra_dyu\Desktop\galli-photoshop\GF255 Prolin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" t="16422" r="37" b="18133"/>
          <a:stretch/>
        </p:blipFill>
        <p:spPr bwMode="auto">
          <a:xfrm>
            <a:off x="0" y="0"/>
            <a:ext cx="9144000" cy="39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980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a_dyu\Desktop\galli-photoshop\0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90"/>
            <a:ext cx="9144000" cy="685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E6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2400"/>
              <a:t>Highlights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250825" y="4379913"/>
            <a:ext cx="2065338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355600" y="55372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1600"/>
              <a:t>Focus Terminal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334963" y="6096000"/>
            <a:ext cx="1981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da-DK" sz="1400"/>
              <a:t>Simple and intuitive Focus control terminal</a:t>
            </a:r>
            <a:endParaRPr lang="en-US" altLang="da-DK" sz="1400"/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1046163" y="981075"/>
            <a:ext cx="1981200" cy="239395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1062038" y="2073275"/>
            <a:ext cx="2070100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da-DK" sz="1600"/>
              <a:t>RotaMax chamber</a:t>
            </a:r>
            <a:r>
              <a:rPr lang="en-US" altLang="da-DK" sz="1400"/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400"/>
              <a:t>Rollers and Chain/slats bale  chamber for excellent crop handling in all conditions</a:t>
            </a: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6911975" y="69215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178" name="Rectangle 15"/>
          <p:cNvSpPr>
            <a:spLocks noChangeArrowheads="1"/>
          </p:cNvSpPr>
          <p:nvPr/>
        </p:nvSpPr>
        <p:spPr bwMode="auto">
          <a:xfrm>
            <a:off x="7000875" y="179705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1600"/>
              <a:t>Easy Netting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6973888" y="2165350"/>
            <a:ext cx="2062162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400"/>
              <a:t>Easy and simple loading of net rolls for full operator’s comfort.</a:t>
            </a:r>
          </a:p>
        </p:txBody>
      </p:sp>
      <p:pic>
        <p:nvPicPr>
          <p:cNvPr id="38929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4514850"/>
            <a:ext cx="17526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3598863" y="4221163"/>
            <a:ext cx="1981200" cy="23622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8933" name="Text Box 21"/>
          <p:cNvSpPr txBox="1">
            <a:spLocks noChangeArrowheads="1"/>
          </p:cNvSpPr>
          <p:nvPr/>
        </p:nvSpPr>
        <p:spPr bwMode="auto">
          <a:xfrm>
            <a:off x="3675063" y="5413375"/>
            <a:ext cx="1828800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da-DK" sz="1600" dirty="0" err="1"/>
              <a:t>Intake</a:t>
            </a:r>
            <a:r>
              <a:rPr lang="it-IT" altLang="da-DK" sz="1600" dirty="0"/>
              <a:t> </a:t>
            </a:r>
            <a:r>
              <a:rPr lang="it-IT" altLang="da-DK" sz="1600" dirty="0" err="1"/>
              <a:t>systems</a:t>
            </a:r>
            <a:endParaRPr lang="en-GB" altLang="da-DK" sz="16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da-DK" sz="1400" dirty="0"/>
              <a:t>Fork Feeder or high capacity </a:t>
            </a:r>
            <a:r>
              <a:rPr lang="en-GB" altLang="da-DK" sz="1400" dirty="0" err="1"/>
              <a:t>PowerFeed</a:t>
            </a:r>
            <a:r>
              <a:rPr lang="en-GB" altLang="da-DK" sz="1400" dirty="0"/>
              <a:t> rotor or </a:t>
            </a:r>
            <a:r>
              <a:rPr lang="en-GB" altLang="da-DK" sz="1400" dirty="0" err="1"/>
              <a:t>SuperCut</a:t>
            </a:r>
            <a:r>
              <a:rPr lang="en-GB" altLang="da-DK" sz="1400" dirty="0"/>
              <a:t> 14</a:t>
            </a:r>
            <a:endParaRPr lang="en-US" altLang="da-DK" sz="1400" dirty="0"/>
          </a:p>
        </p:txBody>
      </p:sp>
      <p:pic>
        <p:nvPicPr>
          <p:cNvPr id="38934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3" y="4291013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35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1089025"/>
            <a:ext cx="1800225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4140200" y="26035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6983413" y="4379913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pic>
        <p:nvPicPr>
          <p:cNvPr id="7187" name="Picture 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4484688"/>
            <a:ext cx="1762125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88" name="Rectangle 5"/>
          <p:cNvSpPr>
            <a:spLocks noChangeArrowheads="1"/>
          </p:cNvSpPr>
          <p:nvPr/>
        </p:nvSpPr>
        <p:spPr bwMode="auto">
          <a:xfrm>
            <a:off x="7108825" y="5735638"/>
            <a:ext cx="1639888" cy="827087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600" i="1"/>
              <a:t>DropFloor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New parallelogram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system for excellent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crop clearing</a:t>
            </a:r>
          </a:p>
        </p:txBody>
      </p:sp>
      <p:pic>
        <p:nvPicPr>
          <p:cNvPr id="7189" name="Picture 30" descr="C:\Users\ra_dyu\Desktop\Vicon_images details\KU_2255_3255_images\page 8-9\PowerBind_FC_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360363"/>
            <a:ext cx="1746250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0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825500"/>
            <a:ext cx="14541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91" name="Rectangle 5"/>
          <p:cNvSpPr>
            <a:spLocks noChangeArrowheads="1"/>
          </p:cNvSpPr>
          <p:nvPr/>
        </p:nvSpPr>
        <p:spPr bwMode="auto">
          <a:xfrm>
            <a:off x="4257675" y="1768475"/>
            <a:ext cx="1641475" cy="82708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600" i="1"/>
              <a:t>PowerBind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New net and twine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binding system</a:t>
            </a:r>
          </a:p>
        </p:txBody>
      </p:sp>
    </p:spTree>
    <p:extLst>
      <p:ext uri="{BB962C8B-B14F-4D97-AF65-F5344CB8AC3E}">
        <p14:creationId xmlns:p14="http://schemas.microsoft.com/office/powerpoint/2010/main" val="1315634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0" grpId="0" animBg="1" autoUpdateAnimBg="0"/>
      <p:bldP spid="38922" grpId="0" autoUpdateAnimBg="0"/>
      <p:bldP spid="38923" grpId="0" animBg="1" autoUpdateAnimBg="0"/>
      <p:bldP spid="38925" grpId="0" autoUpdateAnimBg="0"/>
      <p:bldP spid="38926" grpId="0" animBg="1" autoUpdateAnimBg="0"/>
      <p:bldP spid="38928" grpId="0" autoUpdateAnimBg="0"/>
      <p:bldP spid="38931" grpId="0" animBg="1" autoUpdateAnimBg="0"/>
      <p:bldP spid="38933" grpId="0" autoUpdateAnimBg="0"/>
      <p:bldP spid="24" grpId="0" animBg="1" autoUpdateAnimBg="0"/>
      <p:bldP spid="38916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07375" cy="838200"/>
          </a:xfrm>
        </p:spPr>
        <p:txBody>
          <a:bodyPr/>
          <a:lstStyle/>
          <a:p>
            <a:pPr eaLnBrk="1" hangingPunct="1"/>
            <a:r>
              <a:rPr lang="fr-FR" altLang="da-DK" dirty="0" smtClean="0"/>
              <a:t>General </a:t>
            </a:r>
            <a:r>
              <a:rPr lang="fr-FR" altLang="da-DK" dirty="0" err="1" smtClean="0"/>
              <a:t>specifications</a:t>
            </a:r>
            <a:r>
              <a:rPr lang="fr-FR" altLang="da-DK" dirty="0" smtClean="0"/>
              <a:t> GF225</a:t>
            </a:r>
            <a:endParaRPr lang="fr-FR" altLang="da-DK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229600" cy="43211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Chamber concept: rollers on front, chains &amp; slats on the rear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Bale size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1.20 m x 1.25 </a:t>
            </a:r>
            <a:r>
              <a:rPr lang="en-GB" sz="1200" dirty="0" smtClean="0"/>
              <a:t>m</a:t>
            </a:r>
            <a:endParaRPr lang="en-GB" sz="1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Machine </a:t>
            </a:r>
            <a:r>
              <a:rPr lang="en-GB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designed for maximum flexibility in all crops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GB" sz="12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Feeding device - Pick-up: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Feeder fork		   </a:t>
            </a:r>
            <a:r>
              <a:rPr lang="en-GB" sz="1200" dirty="0" smtClean="0">
                <a:sym typeface="Wingdings" pitchFamily="2" charset="2"/>
              </a:rPr>
              <a:t> PU 2.00 m + wheels + crop </a:t>
            </a:r>
            <a:r>
              <a:rPr lang="en-GB" sz="1200" dirty="0" smtClean="0">
                <a:sym typeface="Wingdings" pitchFamily="2" charset="2"/>
              </a:rPr>
              <a:t>deflector</a:t>
            </a:r>
            <a:endParaRPr lang="en-GB" sz="12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Rotor</a:t>
            </a:r>
            <a:r>
              <a:rPr lang="en-GB" sz="1200" dirty="0"/>
              <a:t>	</a:t>
            </a:r>
            <a:r>
              <a:rPr lang="en-GB" sz="1200" dirty="0" smtClean="0"/>
              <a:t>	   </a:t>
            </a:r>
            <a:r>
              <a:rPr lang="en-GB" sz="1200" dirty="0" smtClean="0">
                <a:sym typeface="Wingdings" pitchFamily="2" charset="2"/>
              </a:rPr>
              <a:t> PU 2.00 m + wheels + roller crop press</a:t>
            </a:r>
            <a:endParaRPr lang="en-GB" sz="1200" b="1" i="1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SC with 14 knives + drop floor  </a:t>
            </a:r>
            <a:r>
              <a:rPr lang="en-GB" sz="1200" dirty="0" smtClean="0">
                <a:sym typeface="Wingdings" pitchFamily="2" charset="2"/>
              </a:rPr>
              <a:t> PU 2.20 m + wheels + roller crop press</a:t>
            </a:r>
            <a:endParaRPr lang="en-GB" sz="12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GB" sz="1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err="1" smtClean="0"/>
              <a:t>PowerBind</a:t>
            </a:r>
            <a:r>
              <a:rPr lang="en-GB" sz="1400" dirty="0" smtClean="0"/>
              <a:t> with following binding options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Twine		</a:t>
            </a:r>
            <a:r>
              <a:rPr lang="en-GB" sz="1200" b="1" i="1" dirty="0" smtClean="0">
                <a:solidFill>
                  <a:srgbClr val="A50021"/>
                </a:solidFill>
              </a:rPr>
              <a:t>Not on SC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Net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Double (net &amp; twine)	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Control box</a:t>
            </a:r>
            <a:endParaRPr lang="en-GB" sz="14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Focus</a:t>
            </a:r>
            <a:endParaRPr lang="en-GB" sz="12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W-A PTO shaft 	</a:t>
            </a:r>
            <a:r>
              <a:rPr lang="en-GB" sz="1200" dirty="0" smtClean="0">
                <a:sym typeface="Wingdings" pitchFamily="2" charset="2"/>
              </a:rPr>
              <a:t></a:t>
            </a:r>
            <a:r>
              <a:rPr lang="en-GB" sz="1400" dirty="0" smtClean="0">
                <a:sym typeface="Wingdings" pitchFamily="2" charset="2"/>
              </a:rPr>
              <a:t> S</a:t>
            </a:r>
            <a:r>
              <a:rPr lang="en-GB" sz="1400" dirty="0" smtClean="0"/>
              <a:t>hear bolt on F version   	</a:t>
            </a:r>
            <a:r>
              <a:rPr lang="en-GB" sz="1200" dirty="0" smtClean="0">
                <a:sym typeface="Wingdings" pitchFamily="2" charset="2"/>
              </a:rPr>
              <a:t></a:t>
            </a:r>
            <a:r>
              <a:rPr lang="en-GB" sz="1400" dirty="0" smtClean="0">
                <a:sym typeface="Wingdings" pitchFamily="2" charset="2"/>
              </a:rPr>
              <a:t> </a:t>
            </a:r>
            <a:r>
              <a:rPr lang="en-GB" sz="1400" dirty="0" smtClean="0"/>
              <a:t>Cam clutch on R &amp; SC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Wheels	</a:t>
            </a:r>
            <a:r>
              <a:rPr lang="en-GB" sz="1200" dirty="0" smtClean="0">
                <a:sym typeface="Wingdings" pitchFamily="2" charset="2"/>
              </a:rPr>
              <a:t></a:t>
            </a:r>
            <a:r>
              <a:rPr lang="en-GB" sz="1400" dirty="0" smtClean="0">
                <a:sym typeface="Wingdings" pitchFamily="2" charset="2"/>
              </a:rPr>
              <a:t> </a:t>
            </a:r>
            <a:r>
              <a:rPr lang="en-GB" sz="1400" dirty="0" smtClean="0"/>
              <a:t>11.5/80-15 on F &amp; R versions     </a:t>
            </a:r>
            <a:r>
              <a:rPr lang="en-GB" sz="1200" dirty="0" smtClean="0">
                <a:sym typeface="Wingdings" pitchFamily="2" charset="2"/>
              </a:rPr>
              <a:t></a:t>
            </a:r>
            <a:r>
              <a:rPr lang="en-GB" sz="1400" dirty="0" smtClean="0">
                <a:sym typeface="Wingdings" pitchFamily="2" charset="2"/>
              </a:rPr>
              <a:t> 15.0/55-17 on SC</a:t>
            </a:r>
            <a:endParaRPr lang="en-GB" sz="1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Automatic chain lubrication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Steel pipes on hydraulic system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GB" sz="1400" dirty="0" smtClean="0"/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143214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07375" cy="838200"/>
          </a:xfrm>
        </p:spPr>
        <p:txBody>
          <a:bodyPr/>
          <a:lstStyle/>
          <a:p>
            <a:pPr eaLnBrk="1" hangingPunct="1"/>
            <a:r>
              <a:rPr lang="fr-FR" altLang="da-DK" dirty="0" smtClean="0"/>
              <a:t>General </a:t>
            </a:r>
            <a:r>
              <a:rPr lang="fr-FR" altLang="da-DK" dirty="0" err="1" smtClean="0"/>
              <a:t>specifications</a:t>
            </a:r>
            <a:r>
              <a:rPr lang="fr-FR" altLang="da-DK" dirty="0" smtClean="0"/>
              <a:t> GF255</a:t>
            </a:r>
            <a:endParaRPr lang="fr-FR" altLang="da-DK" dirty="0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229600" cy="43211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Chamber concept: rollers on front, chains &amp; slats on the rear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Bale size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1.20 m x </a:t>
            </a:r>
            <a:r>
              <a:rPr lang="en-GB" sz="1200" dirty="0" smtClean="0"/>
              <a:t>1.55 m</a:t>
            </a:r>
            <a:endParaRPr lang="en-GB" sz="1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Machine </a:t>
            </a:r>
            <a:r>
              <a:rPr lang="en-GB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designed for maximum flexibility in all crops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GB" sz="12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Feeding device - Pick-up: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Feeder fork		   </a:t>
            </a:r>
            <a:r>
              <a:rPr lang="en-GB" sz="1200" dirty="0" smtClean="0">
                <a:sym typeface="Wingdings" pitchFamily="2" charset="2"/>
              </a:rPr>
              <a:t> PU 2.00 m + wheels + crop </a:t>
            </a:r>
            <a:r>
              <a:rPr lang="en-GB" sz="1200" dirty="0" smtClean="0">
                <a:sym typeface="Wingdings" pitchFamily="2" charset="2"/>
              </a:rPr>
              <a:t>deflector</a:t>
            </a:r>
            <a:endParaRPr lang="en-GB" sz="12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err="1" smtClean="0"/>
              <a:t>DuoFeed</a:t>
            </a:r>
            <a:r>
              <a:rPr lang="en-GB" sz="1200" dirty="0" smtClean="0"/>
              <a:t> fork</a:t>
            </a:r>
            <a:r>
              <a:rPr lang="en-GB" sz="1200" dirty="0"/>
              <a:t>	</a:t>
            </a:r>
            <a:r>
              <a:rPr lang="en-GB" sz="1200" dirty="0" smtClean="0"/>
              <a:t>	   </a:t>
            </a:r>
            <a:r>
              <a:rPr lang="en-GB" sz="1200" dirty="0" smtClean="0">
                <a:sym typeface="Wingdings" pitchFamily="2" charset="2"/>
              </a:rPr>
              <a:t> PU </a:t>
            </a:r>
            <a:r>
              <a:rPr lang="en-GB" sz="1200" dirty="0" smtClean="0">
                <a:sym typeface="Wingdings" pitchFamily="2" charset="2"/>
              </a:rPr>
              <a:t>2.20 </a:t>
            </a:r>
            <a:r>
              <a:rPr lang="en-GB" sz="1200" dirty="0" smtClean="0">
                <a:sym typeface="Wingdings" pitchFamily="2" charset="2"/>
              </a:rPr>
              <a:t>m + wheels + </a:t>
            </a:r>
            <a:r>
              <a:rPr lang="en-GB" sz="1200" dirty="0" smtClean="0">
                <a:sym typeface="Wingdings" pitchFamily="2" charset="2"/>
              </a:rPr>
              <a:t>crop deflector</a:t>
            </a:r>
            <a:endParaRPr lang="en-GB" sz="1200" b="1" i="1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SC with 14 knives + drop floor  </a:t>
            </a:r>
            <a:r>
              <a:rPr lang="en-GB" sz="1200" dirty="0" smtClean="0">
                <a:sym typeface="Wingdings" pitchFamily="2" charset="2"/>
              </a:rPr>
              <a:t> PU 2.20 m + wheels + roller crop press</a:t>
            </a:r>
            <a:endParaRPr lang="en-GB" sz="12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GB" sz="12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err="1" smtClean="0"/>
              <a:t>PowerBind</a:t>
            </a:r>
            <a:r>
              <a:rPr lang="en-GB" sz="1400" dirty="0" smtClean="0"/>
              <a:t> with following binding options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Twine		</a:t>
            </a:r>
            <a:r>
              <a:rPr lang="en-GB" sz="1200" b="1" i="1" dirty="0" smtClean="0">
                <a:solidFill>
                  <a:srgbClr val="A50021"/>
                </a:solidFill>
              </a:rPr>
              <a:t>Not on </a:t>
            </a:r>
            <a:r>
              <a:rPr lang="en-GB" sz="1200" b="1" i="1" dirty="0" smtClean="0">
                <a:solidFill>
                  <a:srgbClr val="A50021"/>
                </a:solidFill>
              </a:rPr>
              <a:t>SC and FD</a:t>
            </a:r>
            <a:endParaRPr lang="en-GB" sz="1200" b="1" i="1" dirty="0" smtClean="0">
              <a:solidFill>
                <a:srgbClr val="A50021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Net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Double (net &amp; twine)	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Control box</a:t>
            </a:r>
            <a:endParaRPr lang="en-GB" sz="14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 smtClean="0"/>
              <a:t>Focus</a:t>
            </a:r>
            <a:endParaRPr lang="en-GB" sz="12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W-A PTO shaft 	</a:t>
            </a:r>
            <a:r>
              <a:rPr lang="en-GB" sz="1200" dirty="0" smtClean="0">
                <a:sym typeface="Wingdings" pitchFamily="2" charset="2"/>
              </a:rPr>
              <a:t></a:t>
            </a:r>
            <a:r>
              <a:rPr lang="en-GB" sz="1400" dirty="0" smtClean="0">
                <a:sym typeface="Wingdings" pitchFamily="2" charset="2"/>
              </a:rPr>
              <a:t> S</a:t>
            </a:r>
            <a:r>
              <a:rPr lang="en-GB" sz="1400" dirty="0" smtClean="0"/>
              <a:t>hear bolt on F </a:t>
            </a:r>
            <a:r>
              <a:rPr lang="en-GB" sz="1400" dirty="0" smtClean="0"/>
              <a:t>&amp; FD versions   </a:t>
            </a:r>
            <a:r>
              <a:rPr lang="en-GB" sz="1400" dirty="0" smtClean="0"/>
              <a:t>	</a:t>
            </a:r>
            <a:r>
              <a:rPr lang="en-GB" sz="1200" dirty="0" smtClean="0">
                <a:sym typeface="Wingdings" pitchFamily="2" charset="2"/>
              </a:rPr>
              <a:t></a:t>
            </a:r>
            <a:r>
              <a:rPr lang="en-GB" sz="1400" dirty="0" smtClean="0">
                <a:sym typeface="Wingdings" pitchFamily="2" charset="2"/>
              </a:rPr>
              <a:t> </a:t>
            </a:r>
            <a:r>
              <a:rPr lang="en-GB" sz="1400" dirty="0" smtClean="0"/>
              <a:t>Cam clutch on </a:t>
            </a:r>
            <a:r>
              <a:rPr lang="en-GB" sz="1400" dirty="0" smtClean="0"/>
              <a:t>SC</a:t>
            </a:r>
            <a:endParaRPr lang="en-GB" sz="1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Wheels	</a:t>
            </a:r>
            <a:r>
              <a:rPr lang="en-GB" sz="1200" dirty="0" smtClean="0">
                <a:sym typeface="Wingdings" pitchFamily="2" charset="2"/>
              </a:rPr>
              <a:t></a:t>
            </a:r>
            <a:r>
              <a:rPr lang="en-GB" sz="1400" dirty="0" smtClean="0">
                <a:sym typeface="Wingdings" pitchFamily="2" charset="2"/>
              </a:rPr>
              <a:t> </a:t>
            </a:r>
            <a:r>
              <a:rPr lang="en-GB" sz="1400" dirty="0" smtClean="0"/>
              <a:t>11.5/80-15 on F &amp; </a:t>
            </a:r>
            <a:r>
              <a:rPr lang="en-GB" sz="1400" dirty="0" smtClean="0"/>
              <a:t>FD </a:t>
            </a:r>
            <a:r>
              <a:rPr lang="en-GB" sz="1400" dirty="0" smtClean="0"/>
              <a:t>versions   </a:t>
            </a:r>
            <a:r>
              <a:rPr lang="en-GB" sz="1200" dirty="0" smtClean="0">
                <a:sym typeface="Wingdings" pitchFamily="2" charset="2"/>
              </a:rPr>
              <a:t></a:t>
            </a:r>
            <a:r>
              <a:rPr lang="en-GB" sz="1400" dirty="0" smtClean="0">
                <a:sym typeface="Wingdings" pitchFamily="2" charset="2"/>
              </a:rPr>
              <a:t> </a:t>
            </a:r>
            <a:r>
              <a:rPr lang="en-GB" sz="1400" dirty="0" smtClean="0">
                <a:sym typeface="Wingdings" pitchFamily="2" charset="2"/>
              </a:rPr>
              <a:t>15.0/55-17 on SC</a:t>
            </a:r>
            <a:endParaRPr lang="en-GB" sz="14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Automatic chain lubrication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Steel pipes on hydraulic system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GB" sz="1400" dirty="0" smtClean="0"/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275521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3659188"/>
            <a:ext cx="4584700" cy="315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4814888" y="3505200"/>
            <a:ext cx="3165475" cy="2520950"/>
            <a:chOff x="2790" y="2024"/>
            <a:chExt cx="1994" cy="1588"/>
          </a:xfrm>
        </p:grpSpPr>
        <p:sp>
          <p:nvSpPr>
            <p:cNvPr id="9225" name="AutoShape 8"/>
            <p:cNvSpPr>
              <a:spLocks noChangeArrowheads="1"/>
            </p:cNvSpPr>
            <p:nvPr/>
          </p:nvSpPr>
          <p:spPr bwMode="auto">
            <a:xfrm rot="5400000">
              <a:off x="2540" y="2274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9226" name="AutoShape 9"/>
            <p:cNvSpPr>
              <a:spLocks noChangeArrowheads="1"/>
            </p:cNvSpPr>
            <p:nvPr/>
          </p:nvSpPr>
          <p:spPr bwMode="auto">
            <a:xfrm rot="5400000">
              <a:off x="4444" y="3272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</p:grpSp>
      <p:sp>
        <p:nvSpPr>
          <p:cNvPr id="15" name="AutoShape 10"/>
          <p:cNvSpPr>
            <a:spLocks noChangeArrowheads="1"/>
          </p:cNvSpPr>
          <p:nvPr/>
        </p:nvSpPr>
        <p:spPr bwMode="auto">
          <a:xfrm rot="-2963923">
            <a:off x="4392613" y="540385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 rot="-2963923">
            <a:off x="5254625" y="583565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9222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3671887" cy="4094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High capacity – Perfect raking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Pick-up with 2.00m working width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Feeder Fork and Power Feed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1.66 from outer tines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4 tine rows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Pick-up with 2.20m working width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SuperCut-14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1.86 m from outer tines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5 tine rows 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60 mm tine spacing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Small diameter pick-up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High rotation speed </a:t>
            </a:r>
          </a:p>
          <a:p>
            <a:pPr eaLnBrk="1" hangingPunct="1">
              <a:lnSpc>
                <a:spcPct val="80000"/>
              </a:lnSpc>
            </a:pPr>
            <a:endParaRPr lang="en-GB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High reliability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Double cam drive (on 2.20m PU)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Central bearing supports for tine bars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Big diameter drive sprocket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8050"/>
            <a:ext cx="8229600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Pick-up</a:t>
            </a:r>
          </a:p>
        </p:txBody>
      </p:sp>
      <p:pic>
        <p:nvPicPr>
          <p:cNvPr id="11" name="Picture 2" descr="P:\archivio-foto\PRODOTTO FINITO\6. Galli\GF 225 SLine\Gallignani-GF225sline-fro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52736"/>
            <a:ext cx="3081279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74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super wide 22 m pick up_pag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2060575"/>
            <a:ext cx="14446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7" descr="P:\MKTG\_MARKETING - 2015\A. Working New Fix ch broch\Vicon_4225_4325_4325 FlexiWrap\Vicon_images details\RF4225-4325 pictures\page 4-5\resized\_36A7365_1024x6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24400"/>
            <a:ext cx="28797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 descr="Sans titre-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2849" r="3526" b="5698"/>
          <a:stretch>
            <a:fillRect/>
          </a:stretch>
        </p:blipFill>
        <p:spPr bwMode="auto">
          <a:xfrm>
            <a:off x="4600575" y="3760788"/>
            <a:ext cx="4537075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PU Drivelin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41"/>
          <a:stretch>
            <a:fillRect/>
          </a:stretch>
        </p:blipFill>
        <p:spPr bwMode="auto">
          <a:xfrm>
            <a:off x="5724525" y="981075"/>
            <a:ext cx="34194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6526213" y="6021388"/>
            <a:ext cx="86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da-DK" sz="1000" b="1">
                <a:solidFill>
                  <a:srgbClr val="F83324"/>
                </a:solidFill>
              </a:rPr>
              <a:t>2545 mm</a:t>
            </a:r>
          </a:p>
        </p:txBody>
      </p:sp>
      <p:pic>
        <p:nvPicPr>
          <p:cNvPr id="10247" name="Picture 7" descr="IMG_568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4724400"/>
            <a:ext cx="138271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4114800" cy="25923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da-DK" sz="1600" dirty="0" smtClean="0"/>
              <a:t>The narrowest transport width on the market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dirty="0" smtClean="0"/>
              <a:t>Internal drive (unique feature - patented)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dirty="0" smtClean="0"/>
              <a:t>2.545 m of transport width on 2.20 m PU</a:t>
            </a:r>
          </a:p>
          <a:p>
            <a:pPr eaLnBrk="1" hangingPunct="1">
              <a:lnSpc>
                <a:spcPct val="80000"/>
              </a:lnSpc>
            </a:pPr>
            <a:endParaRPr lang="en-GB" altLang="da-DK" sz="1600" dirty="0" smtClean="0"/>
          </a:p>
          <a:p>
            <a:pPr eaLnBrk="1" hangingPunct="1">
              <a:lnSpc>
                <a:spcPct val="80000"/>
              </a:lnSpc>
            </a:pPr>
            <a:r>
              <a:rPr lang="en-GB" altLang="da-DK" sz="1600" dirty="0" smtClean="0"/>
              <a:t>Complete standard 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dirty="0" smtClean="0"/>
              <a:t>Crop deflector on 2.00 m </a:t>
            </a:r>
            <a:r>
              <a:rPr lang="en-GB" altLang="da-DK" sz="1400" dirty="0" smtClean="0"/>
              <a:t>PU (F)</a:t>
            </a:r>
            <a:endParaRPr lang="en-GB" altLang="da-DK" sz="1400" dirty="0" smtClean="0"/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dirty="0" smtClean="0"/>
              <a:t>Roller crop press on </a:t>
            </a:r>
            <a:r>
              <a:rPr lang="en-GB" altLang="da-DK" sz="1400" dirty="0"/>
              <a:t>2.00 </a:t>
            </a:r>
            <a:r>
              <a:rPr lang="en-GB" altLang="da-DK" sz="1400" dirty="0" smtClean="0"/>
              <a:t>m PU (R) and 2.20 </a:t>
            </a:r>
            <a:r>
              <a:rPr lang="en-GB" altLang="da-DK" sz="1400" dirty="0" smtClean="0"/>
              <a:t>m PU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dirty="0" smtClean="0"/>
              <a:t>Adjustable pneumatic pick-up wheels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dirty="0" smtClean="0"/>
              <a:t>Suspended on large springs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dirty="0" smtClean="0"/>
              <a:t>Hydraulic lift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dirty="0" smtClean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fr-FR" altLang="da-DK" kern="0" dirty="0" smtClean="0"/>
              <a:t>Pick-up</a:t>
            </a:r>
          </a:p>
        </p:txBody>
      </p:sp>
    </p:spTree>
    <p:extLst>
      <p:ext uri="{BB962C8B-B14F-4D97-AF65-F5344CB8AC3E}">
        <p14:creationId xmlns:p14="http://schemas.microsoft.com/office/powerpoint/2010/main" val="348670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4114800" cy="4392190"/>
          </a:xfrm>
        </p:spPr>
        <p:txBody>
          <a:bodyPr/>
          <a:lstStyle/>
          <a:p>
            <a:pPr eaLnBrk="1" hangingPunct="1"/>
            <a:r>
              <a:rPr lang="en-GB" altLang="da-DK" sz="1800" dirty="0"/>
              <a:t>4</a:t>
            </a:r>
            <a:r>
              <a:rPr lang="en-GB" altLang="da-DK" sz="1800" dirty="0" smtClean="0"/>
              <a:t> </a:t>
            </a:r>
            <a:r>
              <a:rPr lang="en-GB" altLang="da-DK" sz="1800" dirty="0" smtClean="0"/>
              <a:t>different feeding devices available</a:t>
            </a:r>
          </a:p>
          <a:p>
            <a:pPr eaLnBrk="1" hangingPunct="1"/>
            <a:endParaRPr lang="en-GB" altLang="da-DK" sz="1600" dirty="0" smtClean="0"/>
          </a:p>
          <a:p>
            <a:pPr lvl="1" eaLnBrk="1" hangingPunct="1"/>
            <a:r>
              <a:rPr lang="en-GB" altLang="da-DK" sz="1600" dirty="0" smtClean="0"/>
              <a:t>Feeder </a:t>
            </a:r>
            <a:r>
              <a:rPr lang="en-GB" altLang="da-DK" sz="1600" dirty="0" smtClean="0"/>
              <a:t>Fork (GF225 F &amp; GF255 F)</a:t>
            </a:r>
            <a:endParaRPr lang="en-GB" altLang="da-DK" sz="1600" dirty="0" smtClean="0"/>
          </a:p>
          <a:p>
            <a:pPr lvl="2" eaLnBrk="1" hangingPunct="1"/>
            <a:r>
              <a:rPr lang="en-GB" altLang="da-DK" dirty="0" smtClean="0"/>
              <a:t>Fork feeding </a:t>
            </a:r>
            <a:r>
              <a:rPr lang="en-GB" altLang="da-DK" dirty="0" smtClean="0"/>
              <a:t>device</a:t>
            </a:r>
          </a:p>
          <a:p>
            <a:pPr lvl="2" eaLnBrk="1" hangingPunct="1"/>
            <a:endParaRPr lang="en-GB" altLang="da-DK" dirty="0" smtClean="0"/>
          </a:p>
          <a:p>
            <a:pPr lvl="1" eaLnBrk="1" hangingPunct="1"/>
            <a:r>
              <a:rPr lang="en-GB" altLang="da-DK" sz="1600" dirty="0" err="1" smtClean="0"/>
              <a:t>DuoFeed</a:t>
            </a:r>
            <a:r>
              <a:rPr lang="en-GB" altLang="da-DK" sz="1600" dirty="0" smtClean="0"/>
              <a:t> (GF255 FD)</a:t>
            </a:r>
            <a:endParaRPr lang="en-GB" altLang="da-DK" sz="1600" dirty="0"/>
          </a:p>
          <a:p>
            <a:pPr lvl="2" eaLnBrk="1" hangingPunct="1"/>
            <a:r>
              <a:rPr lang="en-GB" altLang="da-DK" dirty="0"/>
              <a:t>Double fork feeding device</a:t>
            </a:r>
          </a:p>
          <a:p>
            <a:pPr lvl="1" eaLnBrk="1" hangingPunct="1"/>
            <a:endParaRPr lang="en-GB" altLang="da-DK" sz="1600" dirty="0" smtClean="0"/>
          </a:p>
          <a:p>
            <a:pPr lvl="1" eaLnBrk="1" hangingPunct="1"/>
            <a:r>
              <a:rPr lang="en-GB" altLang="da-DK" sz="1600" dirty="0" err="1" smtClean="0"/>
              <a:t>PowerFeed</a:t>
            </a:r>
            <a:r>
              <a:rPr lang="en-GB" altLang="da-DK" sz="1600" dirty="0" smtClean="0"/>
              <a:t> (GF225 R)</a:t>
            </a:r>
            <a:endParaRPr lang="en-GB" altLang="da-DK" sz="1600" dirty="0" smtClean="0"/>
          </a:p>
          <a:p>
            <a:pPr lvl="2" eaLnBrk="1" hangingPunct="1"/>
            <a:r>
              <a:rPr lang="en-GB" altLang="da-DK" dirty="0" smtClean="0"/>
              <a:t>Rotor feeding device</a:t>
            </a:r>
          </a:p>
          <a:p>
            <a:pPr marL="457200" lvl="1" indent="0" eaLnBrk="1" hangingPunct="1">
              <a:buNone/>
            </a:pPr>
            <a:endParaRPr lang="en-GB" altLang="da-DK" sz="1600" dirty="0" smtClean="0"/>
          </a:p>
          <a:p>
            <a:pPr lvl="1" eaLnBrk="1" hangingPunct="1"/>
            <a:r>
              <a:rPr lang="en-GB" altLang="da-DK" sz="1600" dirty="0" smtClean="0"/>
              <a:t>SuperCut-14 (GF225 SC)</a:t>
            </a:r>
            <a:endParaRPr lang="en-GB" altLang="da-DK" sz="1600" dirty="0" smtClean="0"/>
          </a:p>
          <a:p>
            <a:pPr lvl="2" eaLnBrk="1" hangingPunct="1"/>
            <a:r>
              <a:rPr lang="en-GB" altLang="da-DK" dirty="0" smtClean="0"/>
              <a:t>Cutting device with 14 knives</a:t>
            </a:r>
          </a:p>
          <a:p>
            <a:pPr lvl="1" eaLnBrk="1" hangingPunct="1"/>
            <a:endParaRPr lang="fr-FR" altLang="da-DK" sz="1600" dirty="0" smtClean="0"/>
          </a:p>
        </p:txBody>
      </p:sp>
      <p:pic>
        <p:nvPicPr>
          <p:cNvPr id="46084" name="Picture 4" descr="DSC_03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1746250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7" descr="C:\Users\ra_lfo\Desktop\Particolari RF4000\resized\DSC_0194 OK_1024x6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84" y="4293096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 descr="C:\Users\ra_lfo\Desktop\Particolari RF4000\resized\DSC_0082 OK_1024x68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84" y="5517232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Feeding</a:t>
            </a:r>
            <a:r>
              <a:rPr lang="fr-FR" altLang="da-DK" kern="0" dirty="0" smtClean="0"/>
              <a:t> </a:t>
            </a:r>
            <a:r>
              <a:rPr lang="fr-FR" altLang="da-DK" kern="0" dirty="0" err="1" smtClean="0"/>
              <a:t>devices</a:t>
            </a:r>
            <a:endParaRPr lang="fr-FR" altLang="da-DK" kern="0" dirty="0" smtClean="0"/>
          </a:p>
        </p:txBody>
      </p:sp>
      <p:pic>
        <p:nvPicPr>
          <p:cNvPr id="7" name="Picture 1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>
            <a:fillRect/>
          </a:stretch>
        </p:blipFill>
        <p:spPr bwMode="auto">
          <a:xfrm>
            <a:off x="5266884" y="2996952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5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SC_03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87338" y="2036763"/>
            <a:ext cx="6588125" cy="3840162"/>
          </a:xfrm>
        </p:spPr>
        <p:txBody>
          <a:bodyPr/>
          <a:lstStyle/>
          <a:p>
            <a:pPr marL="452437">
              <a:lnSpc>
                <a:spcPct val="80000"/>
              </a:lnSpc>
              <a:spcBef>
                <a:spcPts val="400"/>
              </a:spcBef>
              <a:buSzPct val="68000"/>
              <a:buFont typeface="Arial" panose="020B0604020202020204" pitchFamily="34" charset="0"/>
              <a:buChar char="•"/>
              <a:defRPr/>
            </a:pPr>
            <a:r>
              <a:rPr lang="en-US" altLang="fr-FR" dirty="0" smtClean="0"/>
              <a:t>Simple and reliable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fr-FR" dirty="0" smtClean="0">
                <a:ea typeface="+mn-ea"/>
                <a:cs typeface="+mn-cs"/>
              </a:rPr>
              <a:t>Positive crop flow in all conditions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fr-FR" dirty="0" smtClean="0">
                <a:ea typeface="+mn-ea"/>
                <a:cs typeface="+mn-cs"/>
              </a:rPr>
              <a:t>Protection by cam clutch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fr-FR" dirty="0" smtClean="0">
                <a:ea typeface="+mn-ea"/>
                <a:cs typeface="+mn-cs"/>
              </a:rPr>
              <a:t>Fully counter balanced operation</a:t>
            </a:r>
          </a:p>
          <a:p>
            <a:pPr eaLnBrk="1" hangingPunct="1">
              <a:defRPr/>
            </a:pPr>
            <a:endParaRPr lang="en-US" altLang="da-DK" dirty="0" smtClean="0"/>
          </a:p>
          <a:p>
            <a:pPr eaLnBrk="1" hangingPunct="1">
              <a:defRPr/>
            </a:pPr>
            <a:endParaRPr lang="en-US" altLang="da-DK" dirty="0" smtClean="0"/>
          </a:p>
          <a:p>
            <a:pPr marL="452437">
              <a:lnSpc>
                <a:spcPct val="80000"/>
              </a:lnSpc>
              <a:spcBef>
                <a:spcPts val="400"/>
              </a:spcBef>
              <a:buSzPct val="68000"/>
              <a:defRPr/>
            </a:pPr>
            <a:r>
              <a:rPr lang="en-US" altLang="fr-FR" dirty="0" smtClean="0"/>
              <a:t>Efficient in all conditions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fr-FR" dirty="0" smtClean="0">
                <a:ea typeface="+mn-ea"/>
                <a:cs typeface="+mn-cs"/>
              </a:rPr>
              <a:t>Twin aggressive augers bring the material to the center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fr-FR" dirty="0" smtClean="0">
                <a:ea typeface="+mn-ea"/>
                <a:cs typeface="+mn-cs"/>
              </a:rPr>
              <a:t>The material is smoothly pushed into the chamber</a:t>
            </a:r>
          </a:p>
          <a:p>
            <a:pPr marL="677863"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fr-FR" dirty="0" smtClean="0">
                <a:ea typeface="+mn-ea"/>
                <a:cs typeface="+mn-cs"/>
              </a:rPr>
              <a:t>System provides positive bale starting</a:t>
            </a:r>
          </a:p>
          <a:p>
            <a:pPr eaLnBrk="1" hangingPunct="1">
              <a:defRPr/>
            </a:pPr>
            <a:endParaRPr lang="en-US" altLang="da-DK" dirty="0" smtClean="0"/>
          </a:p>
          <a:p>
            <a:pPr eaLnBrk="1" hangingPunct="1">
              <a:defRPr/>
            </a:pPr>
            <a:endParaRPr lang="en-US" altLang="da-DK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smtClean="0"/>
              <a:t>Feeder Fork</a:t>
            </a:r>
          </a:p>
        </p:txBody>
      </p:sp>
    </p:spTree>
    <p:extLst>
      <p:ext uri="{BB962C8B-B14F-4D97-AF65-F5344CB8AC3E}">
        <p14:creationId xmlns:p14="http://schemas.microsoft.com/office/powerpoint/2010/main" val="18971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85763" y="2036763"/>
            <a:ext cx="4402137" cy="3840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a-DK" sz="1800" smtClean="0"/>
              <a:t>Robust and reliable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400 mm rotor diameter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Very robust construction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14 strong fully guided tines</a:t>
            </a:r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r>
              <a:rPr lang="en-US" altLang="da-DK" sz="1800" smtClean="0"/>
              <a:t>High capacity in all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The material is forced into the chamber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Instant bale start in all the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Design with opposite tines provides a very high intake capacity with all crops</a:t>
            </a:r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</p:txBody>
      </p:sp>
      <p:pic>
        <p:nvPicPr>
          <p:cNvPr id="13315" name="Picture 6" descr="C:\Users\ra_lfo\Desktop\Particolari RF4000\resized\DSC_0194 OK_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PowerFeed</a:t>
            </a:r>
            <a:r>
              <a:rPr lang="fr-FR" altLang="da-DK" kern="0" dirty="0" smtClean="0"/>
              <a:t> Rotor</a:t>
            </a:r>
          </a:p>
        </p:txBody>
      </p:sp>
    </p:spTree>
    <p:extLst>
      <p:ext uri="{BB962C8B-B14F-4D97-AF65-F5344CB8AC3E}">
        <p14:creationId xmlns:p14="http://schemas.microsoft.com/office/powerpoint/2010/main" val="419223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SuperCut 14-knife cutting device  </a:t>
            </a:r>
            <a:endParaRPr lang="fr-FR" altLang="da-DK" i="1" smtClean="0"/>
          </a:p>
        </p:txBody>
      </p:sp>
      <p:sp>
        <p:nvSpPr>
          <p:cNvPr id="143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5763" y="2060575"/>
            <a:ext cx="4402137" cy="4311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a-DK" sz="1600" dirty="0" smtClean="0"/>
              <a:t>Reliable cutting device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400 mm rotor diameter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14 fully guided double tines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14 knives controlled from tractor cab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70 mm theoretical cutting length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da-DK" sz="1600" dirty="0" smtClean="0"/>
              <a:t>High capacity in all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The material is forced into the chamber through the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Instant bale start in all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Design with opposite tines provides a very high intake capacity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err="1" smtClean="0"/>
              <a:t>DropFloor</a:t>
            </a:r>
            <a:r>
              <a:rPr lang="en-US" altLang="da-DK" sz="14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da-DK" sz="1600" dirty="0" smtClean="0"/>
              <a:t>Perfect cutting quality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Hardened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Individually spring-protected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dirty="0" smtClean="0"/>
              <a:t>Automatic knife re-engagement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dirty="0" smtClean="0"/>
          </a:p>
        </p:txBody>
      </p:sp>
      <p:pic>
        <p:nvPicPr>
          <p:cNvPr id="14340" name="Picture 7" descr="C:\Users\ra_lfo\Desktop\Particolari RF4000\resized\DSC_0079 OK_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1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80400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New DropFloor - unblocking strategy</a:t>
            </a:r>
          </a:p>
        </p:txBody>
      </p:sp>
      <p:pic>
        <p:nvPicPr>
          <p:cNvPr id="15366" name="Picture 6" descr="C:\Users\ra_dyu\Desktop\DropFloor_ 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618" y="5229200"/>
            <a:ext cx="1037411" cy="6466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ra_dyu\Desktop\DropFloor_ 00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746" y="5229201"/>
            <a:ext cx="1037411" cy="6466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Users\ra_dyu\Desktop\DropFloor_ 0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876" y="5229201"/>
            <a:ext cx="1039572" cy="64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C:\Users\kf_lso\Pictures\1 - Pro KvG\Presses\DropFloor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2349500"/>
            <a:ext cx="4143375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84663" y="4291013"/>
            <a:ext cx="735012" cy="647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5763" y="2006600"/>
            <a:ext cx="4664075" cy="4176713"/>
          </a:xfrm>
        </p:spPr>
        <p:txBody>
          <a:bodyPr/>
          <a:lstStyle/>
          <a:p>
            <a:pPr eaLnBrk="1" hangingPunct="1"/>
            <a:r>
              <a:rPr lang="en-GB" altLang="da-DK" sz="1400" smtClean="0"/>
              <a:t>Full comfort technology</a:t>
            </a:r>
          </a:p>
          <a:p>
            <a:pPr lvl="1" eaLnBrk="1" hangingPunct="1"/>
            <a:r>
              <a:rPr lang="en-GB" altLang="da-DK" sz="1400" smtClean="0"/>
              <a:t>Operated directly from tractor cab</a:t>
            </a:r>
          </a:p>
          <a:p>
            <a:pPr lvl="1" eaLnBrk="1" hangingPunct="1"/>
            <a:r>
              <a:rPr lang="en-GB" altLang="da-DK" sz="1400" smtClean="0"/>
              <a:t>Single acting valve needed</a:t>
            </a:r>
          </a:p>
          <a:p>
            <a:pPr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Fast and efficient rotor un-blocking device</a:t>
            </a:r>
          </a:p>
          <a:p>
            <a:pPr lvl="1" eaLnBrk="1" hangingPunct="1"/>
            <a:r>
              <a:rPr lang="en-GB" altLang="da-DK" sz="1400" smtClean="0"/>
              <a:t>Fast operating system</a:t>
            </a:r>
          </a:p>
          <a:p>
            <a:pPr lvl="2" eaLnBrk="1" hangingPunct="1"/>
            <a:r>
              <a:rPr lang="en-GB" altLang="da-DK" sz="1400" smtClean="0"/>
              <a:t>Select ‘DropFloor’ function on control box</a:t>
            </a:r>
          </a:p>
          <a:p>
            <a:pPr lvl="2" eaLnBrk="1" hangingPunct="1"/>
            <a:r>
              <a:rPr lang="en-GB" altLang="da-DK" sz="1400" smtClean="0"/>
              <a:t>Remove the hydraulic pressure and re-engage PTO</a:t>
            </a:r>
          </a:p>
          <a:p>
            <a:pPr lvl="2" eaLnBrk="1" hangingPunct="1"/>
            <a:r>
              <a:rPr lang="en-GB" altLang="da-DK" sz="1400" smtClean="0"/>
              <a:t>Pressure the system back and start baling again</a:t>
            </a:r>
          </a:p>
          <a:p>
            <a:pPr lvl="2"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A safe system to remove a blockage</a:t>
            </a:r>
          </a:p>
          <a:p>
            <a:pPr lvl="1" eaLnBrk="1" hangingPunct="1">
              <a:buFont typeface="Arial" pitchFamily="34" charset="0"/>
              <a:buChar char="−"/>
            </a:pPr>
            <a:r>
              <a:rPr lang="en-GB" altLang="da-DK" sz="1400" smtClean="0"/>
              <a:t>Increased clearance between floor and rotor  thanks to new parallelogram system</a:t>
            </a:r>
          </a:p>
          <a:p>
            <a:pPr lvl="1" eaLnBrk="1" hangingPunct="1">
              <a:buFont typeface="Arial" pitchFamily="34" charset="0"/>
              <a:buChar char="−"/>
            </a:pPr>
            <a:r>
              <a:rPr lang="en-GB" altLang="da-DK" sz="1400" smtClean="0"/>
              <a:t>100% efficiency in clearing crop blockages</a:t>
            </a:r>
          </a:p>
        </p:txBody>
      </p:sp>
    </p:spTree>
    <p:extLst>
      <p:ext uri="{BB962C8B-B14F-4D97-AF65-F5344CB8AC3E}">
        <p14:creationId xmlns:p14="http://schemas.microsoft.com/office/powerpoint/2010/main" val="181925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4835525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RotaMax bale chamber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97075"/>
            <a:ext cx="5256212" cy="4600277"/>
          </a:xfrm>
        </p:spPr>
        <p:txBody>
          <a:bodyPr/>
          <a:lstStyle/>
          <a:p>
            <a:pPr eaLnBrk="1" hangingPunct="1"/>
            <a:r>
              <a:rPr lang="en-US" altLang="da-DK" sz="1400" dirty="0" smtClean="0"/>
              <a:t>A real versatile machine</a:t>
            </a:r>
          </a:p>
          <a:p>
            <a:pPr lvl="1" eaLnBrk="1" hangingPunct="1"/>
            <a:r>
              <a:rPr lang="en-US" altLang="da-DK" sz="1400" dirty="0" smtClean="0"/>
              <a:t>Mixed chamber concept</a:t>
            </a:r>
          </a:p>
          <a:p>
            <a:pPr lvl="2" eaLnBrk="1" hangingPunct="1"/>
            <a:r>
              <a:rPr lang="en-US" altLang="da-DK" sz="1400" dirty="0" smtClean="0"/>
              <a:t>5/7 rollers in the front</a:t>
            </a:r>
          </a:p>
          <a:p>
            <a:pPr lvl="2" eaLnBrk="1" hangingPunct="1"/>
            <a:r>
              <a:rPr lang="en-US" altLang="da-DK" sz="1400" dirty="0" smtClean="0"/>
              <a:t>Chains and slats in the tailgate</a:t>
            </a:r>
          </a:p>
          <a:p>
            <a:pPr lvl="1" eaLnBrk="1" hangingPunct="1"/>
            <a:r>
              <a:rPr lang="en-US" altLang="da-DK" sz="1400" dirty="0" smtClean="0"/>
              <a:t>Maximum flexibility</a:t>
            </a:r>
          </a:p>
          <a:p>
            <a:pPr lvl="2" eaLnBrk="1" hangingPunct="1"/>
            <a:r>
              <a:rPr lang="en-US" altLang="da-DK" sz="1400" dirty="0" smtClean="0"/>
              <a:t>Baling in all conditions</a:t>
            </a:r>
          </a:p>
          <a:p>
            <a:pPr lvl="2" eaLnBrk="1" hangingPunct="1"/>
            <a:r>
              <a:rPr lang="en-US" altLang="da-DK" sz="1400" dirty="0" smtClean="0"/>
              <a:t>Baling all type of crops</a:t>
            </a:r>
          </a:p>
          <a:p>
            <a:pPr eaLnBrk="1" hangingPunct="1"/>
            <a:endParaRPr lang="en-US" altLang="da-DK" sz="1400" dirty="0" smtClean="0"/>
          </a:p>
          <a:p>
            <a:pPr eaLnBrk="1" hangingPunct="1"/>
            <a:r>
              <a:rPr lang="en-US" altLang="da-DK" sz="1400" dirty="0" smtClean="0"/>
              <a:t>A perfect grip on bales</a:t>
            </a:r>
          </a:p>
          <a:p>
            <a:pPr lvl="1" eaLnBrk="1" hangingPunct="1"/>
            <a:r>
              <a:rPr lang="en-US" altLang="da-DK" sz="1400" dirty="0" smtClean="0"/>
              <a:t>Chains and slats provide a smooth and reliable bale rotation in extreme conditions</a:t>
            </a:r>
          </a:p>
          <a:p>
            <a:pPr lvl="2" eaLnBrk="1" hangingPunct="1"/>
            <a:r>
              <a:rPr lang="en-US" altLang="da-DK" sz="1400" dirty="0" smtClean="0"/>
              <a:t>16 slats (+ chains) on Feeder Fork model</a:t>
            </a:r>
          </a:p>
          <a:p>
            <a:pPr lvl="2" eaLnBrk="1" hangingPunct="1"/>
            <a:r>
              <a:rPr lang="en-US" altLang="da-DK" sz="1400" dirty="0" smtClean="0"/>
              <a:t>24 slats (+ chains) on </a:t>
            </a:r>
            <a:r>
              <a:rPr lang="en-US" altLang="da-DK" sz="1400" dirty="0" err="1" smtClean="0"/>
              <a:t>PowerFeed</a:t>
            </a:r>
            <a:r>
              <a:rPr lang="en-US" altLang="da-DK" sz="1400" dirty="0" smtClean="0"/>
              <a:t> and SC models</a:t>
            </a:r>
          </a:p>
          <a:p>
            <a:pPr lvl="2" eaLnBrk="1" hangingPunct="1"/>
            <a:r>
              <a:rPr lang="en-US" altLang="da-DK" sz="1400" dirty="0" smtClean="0"/>
              <a:t>28 slats on GF255 models</a:t>
            </a:r>
          </a:p>
          <a:p>
            <a:pPr lvl="2" eaLnBrk="1" hangingPunct="1"/>
            <a:endParaRPr lang="en-US" altLang="da-DK" sz="1400" dirty="0" smtClean="0"/>
          </a:p>
          <a:p>
            <a:pPr eaLnBrk="1" hangingPunct="1"/>
            <a:r>
              <a:rPr lang="en-US" altLang="da-DK" sz="1400" dirty="0" smtClean="0"/>
              <a:t>A high density and good bale shape</a:t>
            </a:r>
          </a:p>
          <a:p>
            <a:pPr lvl="1" eaLnBrk="1" hangingPunct="1"/>
            <a:r>
              <a:rPr lang="en-US" altLang="da-DK" sz="1400" dirty="0" smtClean="0"/>
              <a:t>Rollers at the front increase density and contribute to a better bale shape</a:t>
            </a:r>
            <a:endParaRPr lang="en-US" altLang="da-DK" sz="1400" dirty="0" smtClean="0"/>
          </a:p>
        </p:txBody>
      </p:sp>
      <p:pic>
        <p:nvPicPr>
          <p:cNvPr id="16388" name="Picture 4" descr="IMG_57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859213"/>
            <a:ext cx="2112963" cy="26654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Vi_RF 3225_00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1125538"/>
            <a:ext cx="3946525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7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908050"/>
            <a:ext cx="8229600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Locking device - Density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4870450" cy="4103687"/>
          </a:xfrm>
        </p:spPr>
        <p:txBody>
          <a:bodyPr/>
          <a:lstStyle/>
          <a:p>
            <a:pPr eaLnBrk="1" hangingPunct="1"/>
            <a:r>
              <a:rPr lang="en-US" altLang="da-DK" sz="1800" smtClean="0"/>
              <a:t>Mechanical locking device</a:t>
            </a:r>
          </a:p>
          <a:p>
            <a:pPr eaLnBrk="1" hangingPunct="1"/>
            <a:endParaRPr lang="en-US" altLang="da-DK" smtClean="0"/>
          </a:p>
          <a:p>
            <a:pPr eaLnBrk="1" hangingPunct="1"/>
            <a:r>
              <a:rPr lang="en-US" altLang="da-DK" sz="1800" smtClean="0"/>
              <a:t>High density bales</a:t>
            </a:r>
          </a:p>
          <a:p>
            <a:pPr lvl="1" eaLnBrk="1" hangingPunct="1"/>
            <a:r>
              <a:rPr lang="en-US" altLang="da-DK" sz="1600" smtClean="0"/>
              <a:t>Powerful tailgate locking</a:t>
            </a:r>
          </a:p>
          <a:p>
            <a:pPr lvl="1" eaLnBrk="1" hangingPunct="1"/>
            <a:r>
              <a:rPr lang="en-US" altLang="da-DK" sz="1600" smtClean="0"/>
              <a:t>Density setting controlled from tractor cab</a:t>
            </a:r>
          </a:p>
          <a:p>
            <a:pPr eaLnBrk="1" hangingPunct="1"/>
            <a:endParaRPr lang="en-US" altLang="da-DK" smtClean="0"/>
          </a:p>
          <a:p>
            <a:pPr eaLnBrk="1" hangingPunct="1"/>
            <a:r>
              <a:rPr lang="en-US" altLang="da-DK" sz="1800" smtClean="0"/>
              <a:t>High reliability of the baler</a:t>
            </a:r>
          </a:p>
          <a:p>
            <a:pPr lvl="1" eaLnBrk="1" hangingPunct="1"/>
            <a:r>
              <a:rPr lang="en-US" altLang="da-DK" sz="1600" smtClean="0"/>
              <a:t>Simple mechanical concept</a:t>
            </a:r>
          </a:p>
          <a:p>
            <a:pPr lvl="1" eaLnBrk="1" hangingPunct="1"/>
            <a:r>
              <a:rPr lang="en-US" altLang="da-DK" sz="1600" smtClean="0"/>
              <a:t>Maintenance free system</a:t>
            </a:r>
          </a:p>
          <a:p>
            <a:pPr lvl="1" eaLnBrk="1" hangingPunct="1"/>
            <a:r>
              <a:rPr lang="en-US" altLang="da-DK" sz="1600" smtClean="0"/>
              <a:t>Strong locking for less stress on tailgate</a:t>
            </a:r>
          </a:p>
          <a:p>
            <a:pPr lvl="1" eaLnBrk="1" hangingPunct="1"/>
            <a:r>
              <a:rPr lang="en-US" altLang="da-DK" sz="1600" smtClean="0"/>
              <a:t>No risk of oil leakage</a:t>
            </a:r>
          </a:p>
        </p:txBody>
      </p:sp>
      <p:pic>
        <p:nvPicPr>
          <p:cNvPr id="17412" name="Picture 5" descr="IMG_57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04864"/>
            <a:ext cx="27305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0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908050"/>
            <a:ext cx="5095875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Drive line - Cinematic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5040312" cy="4383087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da-DK" sz="1800" dirty="0"/>
              <a:t>Heavy duty driveline</a:t>
            </a:r>
          </a:p>
          <a:p>
            <a:pPr lvl="1" eaLnBrk="1" hangingPunct="1">
              <a:defRPr/>
            </a:pPr>
            <a:r>
              <a:rPr lang="en-GB" altLang="da-DK" sz="1600" dirty="0"/>
              <a:t>Split driveline with</a:t>
            </a:r>
          </a:p>
          <a:p>
            <a:pPr lvl="2">
              <a:defRPr/>
            </a:pPr>
            <a:r>
              <a:rPr lang="en-GB" altLang="da-DK" dirty="0"/>
              <a:t>Bale driving on right hand side</a:t>
            </a:r>
          </a:p>
          <a:p>
            <a:pPr lvl="2">
              <a:defRPr/>
            </a:pPr>
            <a:r>
              <a:rPr lang="en-GB" altLang="da-DK" dirty="0"/>
              <a:t>Rotor driving on left hand side</a:t>
            </a:r>
          </a:p>
          <a:p>
            <a:pPr lvl="1" eaLnBrk="1" hangingPunct="1">
              <a:defRPr/>
            </a:pPr>
            <a:r>
              <a:rPr lang="en-GB" altLang="da-DK" sz="1600" dirty="0"/>
              <a:t>Strong 1’ ¼ pitch main drive chain</a:t>
            </a:r>
          </a:p>
          <a:p>
            <a:pPr lvl="1" eaLnBrk="1" hangingPunct="1">
              <a:defRPr/>
            </a:pPr>
            <a:endParaRPr lang="en-GB" altLang="da-DK" sz="1600" dirty="0"/>
          </a:p>
          <a:p>
            <a:pPr eaLnBrk="1" hangingPunct="1">
              <a:defRPr/>
            </a:pPr>
            <a:r>
              <a:rPr lang="en-GB" altLang="da-DK" sz="1800" dirty="0"/>
              <a:t>High reliability &amp; low maintenance</a:t>
            </a:r>
          </a:p>
          <a:p>
            <a:pPr lvl="1" eaLnBrk="1" hangingPunct="1">
              <a:defRPr/>
            </a:pPr>
            <a:r>
              <a:rPr lang="en-GB" altLang="da-DK" sz="1600" dirty="0"/>
              <a:t>Automatic chain lubrication</a:t>
            </a:r>
          </a:p>
          <a:p>
            <a:pPr lvl="1" eaLnBrk="1" hangingPunct="1">
              <a:defRPr/>
            </a:pPr>
            <a:r>
              <a:rPr lang="en-GB" altLang="da-DK" sz="1600" dirty="0"/>
              <a:t>Strong roller shafts and bearings</a:t>
            </a:r>
          </a:p>
          <a:p>
            <a:pPr lvl="1" eaLnBrk="1" hangingPunct="1">
              <a:defRPr/>
            </a:pPr>
            <a:r>
              <a:rPr lang="en-GB" altLang="da-DK" sz="1600" dirty="0"/>
              <a:t>Eccentric roller bearings mounting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GB" altLang="da-DK" sz="1600" dirty="0"/>
              <a:t> </a:t>
            </a:r>
          </a:p>
          <a:p>
            <a:pPr eaLnBrk="1" hangingPunct="1">
              <a:defRPr/>
            </a:pPr>
            <a:r>
              <a:rPr lang="en-GB" altLang="da-DK" sz="1800" dirty="0"/>
              <a:t>A secure protection of the baler</a:t>
            </a:r>
          </a:p>
          <a:p>
            <a:pPr lvl="1" eaLnBrk="1" hangingPunct="1">
              <a:defRPr/>
            </a:pPr>
            <a:r>
              <a:rPr lang="en-GB" altLang="da-DK" sz="1600" dirty="0"/>
              <a:t>Protection on PTO shaft</a:t>
            </a:r>
          </a:p>
          <a:p>
            <a:pPr lvl="2">
              <a:defRPr/>
            </a:pPr>
            <a:r>
              <a:rPr lang="en-GB" altLang="da-DK" dirty="0"/>
              <a:t>Shear bolt on Feeder Fork</a:t>
            </a:r>
          </a:p>
          <a:p>
            <a:pPr lvl="2">
              <a:defRPr/>
            </a:pPr>
            <a:r>
              <a:rPr lang="en-GB" altLang="da-DK" dirty="0"/>
              <a:t>Cam clutch on </a:t>
            </a:r>
            <a:r>
              <a:rPr lang="en-GB" altLang="da-DK" dirty="0" err="1"/>
              <a:t>PowerFeed</a:t>
            </a:r>
            <a:r>
              <a:rPr lang="en-GB" altLang="da-DK" dirty="0"/>
              <a:t> and </a:t>
            </a:r>
            <a:r>
              <a:rPr lang="en-GB" altLang="da-DK" dirty="0" err="1"/>
              <a:t>SuperCut</a:t>
            </a:r>
            <a:endParaRPr lang="en-GB" altLang="da-DK" dirty="0"/>
          </a:p>
        </p:txBody>
      </p:sp>
      <p:pic>
        <p:nvPicPr>
          <p:cNvPr id="18436" name="Picture 6" descr="IMG_57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3348037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3802063"/>
            <a:ext cx="1493837" cy="123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802063"/>
            <a:ext cx="1762125" cy="12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481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23850" y="935038"/>
            <a:ext cx="8229600" cy="838200"/>
          </a:xfrm>
        </p:spPr>
        <p:txBody>
          <a:bodyPr/>
          <a:lstStyle/>
          <a:p>
            <a:r>
              <a:rPr lang="it-IT" altLang="en-US" smtClean="0"/>
              <a:t>Hydraulics</a:t>
            </a:r>
            <a:endParaRPr lang="en-GB" altLang="en-US" smtClean="0"/>
          </a:p>
        </p:txBody>
      </p:sp>
      <p:sp>
        <p:nvSpPr>
          <p:cNvPr id="19459" name="Rectangle 3"/>
          <p:cNvSpPr txBox="1">
            <a:spLocks noChangeArrowheads="1"/>
          </p:cNvSpPr>
          <p:nvPr/>
        </p:nvSpPr>
        <p:spPr bwMode="auto">
          <a:xfrm>
            <a:off x="323850" y="1916113"/>
            <a:ext cx="5903913" cy="168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da-DK" sz="1800"/>
              <a:t>Integration of steel pipes in the hydraulic circuit</a:t>
            </a:r>
          </a:p>
          <a:p>
            <a:pPr lvl="1" eaLnBrk="1" hangingPunct="1"/>
            <a:r>
              <a:rPr lang="en-GB" altLang="da-DK" sz="1600"/>
              <a:t>Better protection of critical area</a:t>
            </a:r>
          </a:p>
          <a:p>
            <a:pPr lvl="1" eaLnBrk="1" hangingPunct="1"/>
            <a:r>
              <a:rPr lang="en-GB" altLang="da-DK" sz="1600"/>
              <a:t>Professional approach</a:t>
            </a:r>
          </a:p>
          <a:p>
            <a:pPr lvl="1" eaLnBrk="1" hangingPunct="1"/>
            <a:r>
              <a:rPr lang="en-GB" altLang="da-DK" sz="1600"/>
              <a:t>Better visual impact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386138"/>
            <a:ext cx="4279900" cy="321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76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935038"/>
            <a:ext cx="6265863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Net Wrap System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09563" y="1887538"/>
            <a:ext cx="4406900" cy="4781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da-DK" sz="1600" dirty="0" smtClean="0"/>
              <a:t>Front mounted </a:t>
            </a:r>
            <a:r>
              <a:rPr lang="en-GB" sz="1600" dirty="0" smtClean="0"/>
              <a:t>d</a:t>
            </a:r>
            <a:r>
              <a:rPr lang="en-GB" altLang="fr-FR" sz="1600" dirty="0" smtClean="0"/>
              <a:t>irect injection </a:t>
            </a:r>
            <a:r>
              <a:rPr lang="en-GB" sz="1600" dirty="0" smtClean="0"/>
              <a:t>system </a:t>
            </a:r>
            <a:r>
              <a:rPr lang="en-GB" altLang="fr-FR" sz="1600" dirty="0" smtClean="0"/>
              <a:t>for a sure start every time</a:t>
            </a:r>
            <a:endParaRPr lang="en-GB" altLang="da-DK" sz="1600" dirty="0" smtClean="0"/>
          </a:p>
          <a:p>
            <a:pPr marL="177800" indent="-177800">
              <a:defRPr/>
            </a:pPr>
            <a:r>
              <a:rPr lang="en-GB" sz="1600" dirty="0" smtClean="0"/>
              <a:t>   Positive feed of net into the bale chamber </a:t>
            </a:r>
          </a:p>
          <a:p>
            <a:pPr marL="577850" lvl="1" indent="-177800">
              <a:defRPr/>
            </a:pPr>
            <a:r>
              <a:rPr lang="en-GB" sz="1400" dirty="0" smtClean="0"/>
              <a:t>Net permanently retained in injection arm, no time spent on first pick up of the net prior to injection</a:t>
            </a:r>
          </a:p>
          <a:p>
            <a:pPr marL="623888" lvl="1" indent="-166688">
              <a:defRPr/>
            </a:pPr>
            <a:r>
              <a:rPr lang="en-GB" sz="1400" dirty="0" smtClean="0"/>
              <a:t>No effect from windy conditions</a:t>
            </a:r>
          </a:p>
          <a:p>
            <a:pPr marL="623888" lvl="1" indent="-166688">
              <a:defRPr/>
            </a:pPr>
            <a:r>
              <a:rPr lang="en-GB" sz="1400" dirty="0" smtClean="0"/>
              <a:t>No feed rollers</a:t>
            </a:r>
          </a:p>
          <a:p>
            <a:pPr marL="623888" lvl="1" indent="-166688">
              <a:defRPr/>
            </a:pPr>
            <a:r>
              <a:rPr lang="en-GB" sz="1400" dirty="0" smtClean="0"/>
              <a:t>Very fast operation</a:t>
            </a:r>
            <a:endParaRPr lang="en-GB" altLang="fr-FR" sz="1400" dirty="0" smtClean="0"/>
          </a:p>
          <a:p>
            <a:pPr marL="177800" indent="-177800" eaLnBrk="1" hangingPunct="1">
              <a:lnSpc>
                <a:spcPct val="80000"/>
              </a:lnSpc>
              <a:defRPr/>
            </a:pPr>
            <a:r>
              <a:rPr lang="en-GB" altLang="fr-FR" sz="1400" dirty="0" smtClean="0"/>
              <a:t>   </a:t>
            </a:r>
            <a:r>
              <a:rPr lang="en-GB" altLang="fr-FR" sz="1600" dirty="0" smtClean="0"/>
              <a:t>Perfect net spread on the bale</a:t>
            </a:r>
          </a:p>
          <a:p>
            <a:pPr marL="623888" lvl="1" indent="-166688" eaLnBrk="1" hangingPunct="1">
              <a:defRPr/>
            </a:pPr>
            <a:r>
              <a:rPr lang="en-GB" altLang="fr-FR" sz="1400" dirty="0" smtClean="0"/>
              <a:t>Net is going fully from side to side</a:t>
            </a:r>
          </a:p>
          <a:p>
            <a:pPr marL="623888" lvl="1" indent="-166688" eaLnBrk="1" hangingPunct="1">
              <a:defRPr/>
            </a:pPr>
            <a:r>
              <a:rPr lang="en-GB" altLang="fr-FR" sz="1400" dirty="0" smtClean="0"/>
              <a:t>Edge covering net types can be used</a:t>
            </a:r>
            <a:endParaRPr lang="en-GB" altLang="da-DK" sz="16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altLang="da-DK" sz="1600" dirty="0" smtClean="0"/>
              <a:t>Easy to operate device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altLang="da-DK" sz="1400" dirty="0" smtClean="0"/>
              <a:t>Maximum comfort for the user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Perfect access to net loading area for servicing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Fast and comfortable net roll changing and threading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Fully programmable from control box in tractor cab</a:t>
            </a:r>
          </a:p>
          <a:p>
            <a:pPr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da-DK" sz="1600" dirty="0" smtClean="0"/>
              <a:t>Storage for 2 spare net rolls</a:t>
            </a:r>
            <a:endParaRPr lang="en-GB" altLang="da-DK" sz="1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GB" altLang="da-DK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da-DK" sz="1600" dirty="0" smtClean="0"/>
          </a:p>
        </p:txBody>
      </p:sp>
      <p:pic>
        <p:nvPicPr>
          <p:cNvPr id="20484" name="Picture 9" descr="P:\MKTG\_MARKETING - 2015\A. Working New Fix ch broch\Vicon_4225_4325_4325 FlexiWrap\Vicon_images details\RF4225-4325 pictures\page 8-9\resized\_36A7430_1024x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952625"/>
            <a:ext cx="365125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0" descr="P:\MKTG\_MARKETING - 2015\A. Working New Fix ch broch\Vicon_4225_4325_4325 FlexiWrap\Vicon_images details\RF4225-4325 pictures\page 8-9\resized\IMG_7847_1024x6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292600"/>
            <a:ext cx="36512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73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19250" y="935038"/>
            <a:ext cx="626586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PowerBind</a:t>
            </a:r>
            <a:r>
              <a:rPr lang="fr-FR" altLang="da-DK" kern="0" dirty="0" smtClean="0"/>
              <a:t> Net Wrap System</a:t>
            </a:r>
          </a:p>
        </p:txBody>
      </p:sp>
      <p:pic>
        <p:nvPicPr>
          <p:cNvPr id="21507" name="Picture 5" descr="C:\Users\kf_lso\Pictures\1 - Pro KvG\Presses\PowerBind_Ne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816100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3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62175" y="935038"/>
            <a:ext cx="53625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Twine System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73250"/>
            <a:ext cx="4248150" cy="48688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fr-FR" sz="1800" smtClean="0"/>
              <a:t>Perfect twine spacing</a:t>
            </a:r>
          </a:p>
          <a:p>
            <a:pPr lvl="1"/>
            <a:r>
              <a:rPr lang="en-GB" altLang="fr-FR" sz="1400" smtClean="0"/>
              <a:t>2 Twine arms each cover half the bale</a:t>
            </a:r>
          </a:p>
          <a:p>
            <a:pPr lvl="1"/>
            <a:r>
              <a:rPr lang="en-GB" altLang="fr-FR" sz="1400" smtClean="0"/>
              <a:t>Cycle starts at the side and finishes in the centre – eliminating loose ends</a:t>
            </a:r>
          </a:p>
          <a:p>
            <a:pPr eaLnBrk="1" hangingPunct="1"/>
            <a:endParaRPr lang="en-GB" altLang="da-DK" sz="1400" smtClean="0"/>
          </a:p>
          <a:p>
            <a:pPr>
              <a:lnSpc>
                <a:spcPct val="80000"/>
              </a:lnSpc>
            </a:pPr>
            <a:r>
              <a:rPr lang="en-GB" altLang="fr-FR" sz="1800" smtClean="0"/>
              <a:t>Efficient and fast operating system</a:t>
            </a:r>
          </a:p>
          <a:p>
            <a:pPr lvl="1" eaLnBrk="1" hangingPunct="1"/>
            <a:r>
              <a:rPr lang="en-GB" altLang="fr-FR" sz="1400" smtClean="0"/>
              <a:t>Forced injection for efficient twine start</a:t>
            </a:r>
          </a:p>
          <a:p>
            <a:pPr lvl="1" eaLnBrk="1" hangingPunct="1"/>
            <a:r>
              <a:rPr lang="en-GB" altLang="fr-FR" sz="1400" smtClean="0"/>
              <a:t>Fast cycle time for improved productivity</a:t>
            </a:r>
          </a:p>
          <a:p>
            <a:pPr lvl="1" eaLnBrk="1" hangingPunct="1"/>
            <a:r>
              <a:rPr lang="en-GB" altLang="fr-FR" sz="1400" smtClean="0"/>
              <a:t>Brake released during injection</a:t>
            </a:r>
          </a:p>
          <a:p>
            <a:pPr lvl="1" eaLnBrk="1" hangingPunct="1"/>
            <a:r>
              <a:rPr lang="en-GB" altLang="fr-FR" sz="1400" smtClean="0"/>
              <a:t>Over-braking during side binding</a:t>
            </a:r>
          </a:p>
          <a:p>
            <a:pPr eaLnBrk="1" hangingPunct="1"/>
            <a:endParaRPr lang="en-GB" altLang="da-DK" sz="1400" smtClean="0"/>
          </a:p>
          <a:p>
            <a:pPr>
              <a:lnSpc>
                <a:spcPct val="80000"/>
              </a:lnSpc>
            </a:pPr>
            <a:r>
              <a:rPr lang="en-GB" altLang="da-DK" sz="1800" smtClean="0"/>
              <a:t>Easy to operate device</a:t>
            </a:r>
          </a:p>
          <a:p>
            <a:pPr lvl="1" eaLnBrk="1" hangingPunct="1"/>
            <a:r>
              <a:rPr lang="en-GB" altLang="da-DK" sz="1400" smtClean="0"/>
              <a:t>Easy access to twine boxes</a:t>
            </a:r>
          </a:p>
          <a:p>
            <a:pPr lvl="1" eaLnBrk="1" hangingPunct="1"/>
            <a:r>
              <a:rPr lang="en-GB" altLang="fr-FR" sz="1400" smtClean="0"/>
              <a:t>Simple twine route</a:t>
            </a:r>
          </a:p>
          <a:p>
            <a:pPr lvl="1" eaLnBrk="1" hangingPunct="1"/>
            <a:r>
              <a:rPr lang="en-GB" altLang="fr-FR" sz="1400" smtClean="0"/>
              <a:t>Full control from tractor</a:t>
            </a:r>
          </a:p>
          <a:p>
            <a:pPr lvl="1" eaLnBrk="1" hangingPunct="1"/>
            <a:endParaRPr lang="en-GB" altLang="fr-FR" sz="1400" smtClean="0"/>
          </a:p>
          <a:p>
            <a:pPr>
              <a:lnSpc>
                <a:spcPct val="80000"/>
              </a:lnSpc>
            </a:pPr>
            <a:r>
              <a:rPr lang="en-GB" altLang="da-DK" sz="1800" smtClean="0"/>
              <a:t>Storage for 8 twine bobbins</a:t>
            </a:r>
            <a:endParaRPr lang="en-GB" altLang="fr-FR" sz="1800" smtClean="0"/>
          </a:p>
        </p:txBody>
      </p:sp>
      <p:pic>
        <p:nvPicPr>
          <p:cNvPr id="225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952625"/>
            <a:ext cx="3651250" cy="226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Immagine 5" descr="Twine Route_Outsid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292600"/>
            <a:ext cx="2216150" cy="1368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Immagine 16" descr="Twine Route_Insid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5292725"/>
            <a:ext cx="2228850" cy="1376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79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62175" y="935038"/>
            <a:ext cx="53625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Twine System</a:t>
            </a:r>
          </a:p>
        </p:txBody>
      </p:sp>
      <p:pic>
        <p:nvPicPr>
          <p:cNvPr id="23555" name="Picture 4" descr="C:\Users\kf_lso\Pictures\1 - Pro KvG\Presses\PowerBind_Twi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066925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08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133600"/>
            <a:ext cx="4549775" cy="3840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a-DK" sz="1400" smtClean="0"/>
              <a:t>Simplicity – Efficiency – Productivity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A very professional easy to use interface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Intuitive access to all functions</a:t>
            </a:r>
          </a:p>
          <a:p>
            <a:pPr eaLnBrk="1" hangingPunct="1">
              <a:lnSpc>
                <a:spcPct val="80000"/>
              </a:lnSpc>
            </a:pPr>
            <a:endParaRPr lang="en-US" altLang="da-DK" sz="1400" smtClean="0"/>
          </a:p>
          <a:p>
            <a:pPr eaLnBrk="1" hangingPunct="1">
              <a:lnSpc>
                <a:spcPct val="80000"/>
              </a:lnSpc>
            </a:pPr>
            <a:r>
              <a:rPr lang="en-US" altLang="da-DK" sz="1400" smtClean="0"/>
              <a:t>Take the full control on board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Density adjustment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Current density (bale growing)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Left &amp; Right handside indicators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Twine or net tying selection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Twine and net tying adjustment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Tying information during cycle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Manual or automatic tying mode selection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Bale counter that can save up to 40 bale counts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Hydraulic selection control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da-DK" sz="1400" smtClean="0"/>
              <a:t>Pick-up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da-DK" sz="1400" smtClean="0"/>
              <a:t>DropFloor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da-DK" sz="1400" smtClean="0"/>
              <a:t>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Productivity information </a:t>
            </a:r>
            <a:r>
              <a:rPr lang="en-US" altLang="da-DK" sz="1400" i="1" smtClean="0"/>
              <a:t>(bales per hour)</a:t>
            </a:r>
          </a:p>
          <a:p>
            <a:pPr lvl="1" eaLnBrk="1" hangingPunct="1">
              <a:lnSpc>
                <a:spcPct val="80000"/>
              </a:lnSpc>
            </a:pPr>
            <a:endParaRPr lang="en-US" altLang="da-DK" sz="1200" i="1" smtClean="0"/>
          </a:p>
          <a:p>
            <a:pPr eaLnBrk="1" hangingPunct="1">
              <a:lnSpc>
                <a:spcPct val="80000"/>
              </a:lnSpc>
            </a:pPr>
            <a:endParaRPr lang="en-US" altLang="da-DK" sz="1400" smtClean="0"/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292600"/>
            <a:ext cx="4137025" cy="195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00213"/>
            <a:ext cx="4114800" cy="242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35038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Control box</a:t>
            </a:r>
          </a:p>
        </p:txBody>
      </p:sp>
    </p:spTree>
    <p:extLst>
      <p:ext uri="{BB962C8B-B14F-4D97-AF65-F5344CB8AC3E}">
        <p14:creationId xmlns:p14="http://schemas.microsoft.com/office/powerpoint/2010/main" val="41908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0" b="2530"/>
          <a:stretch>
            <a:fillRect/>
          </a:stretch>
        </p:blipFill>
        <p:spPr bwMode="auto">
          <a:xfrm>
            <a:off x="5148263" y="2779713"/>
            <a:ext cx="3794125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152400" y="2274888"/>
            <a:ext cx="4995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0000"/>
                </a:solidFill>
                <a:ea typeface="Geneva"/>
                <a:cs typeface="Geneva"/>
              </a:rPr>
              <a:t>IsoMatch Tellus GO* - compact ISOBUS Termina</a:t>
            </a:r>
            <a:r>
              <a:rPr lang="en-US" altLang="en-US" sz="1600">
                <a:solidFill>
                  <a:srgbClr val="000000"/>
                </a:solidFill>
                <a:ea typeface="Geneva"/>
                <a:cs typeface="Geneva"/>
              </a:rPr>
              <a:t>l </a:t>
            </a:r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295275" y="2690813"/>
            <a:ext cx="4141788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Full </a:t>
            </a:r>
            <a:r>
              <a:rPr lang="en-US" altLang="en-US" sz="1400" dirty="0" err="1" smtClean="0">
                <a:solidFill>
                  <a:srgbClr val="000000"/>
                </a:solidFill>
                <a:ea typeface="Geneva"/>
                <a:cs typeface="Geneva"/>
              </a:rPr>
              <a:t>IsoBus</a:t>
            </a: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 terminal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endParaRPr lang="en-US" altLang="en-US" sz="1400" dirty="0" smtClean="0">
              <a:solidFill>
                <a:srgbClr val="000000"/>
              </a:solidFill>
              <a:ea typeface="Geneva"/>
              <a:cs typeface="Geneva"/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Compact design: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Easy </a:t>
            </a:r>
            <a:r>
              <a:rPr lang="en-US" altLang="en-US" sz="1400" dirty="0">
                <a:latin typeface="+mn-lt"/>
              </a:rPr>
              <a:t>to integrate in the tractor </a:t>
            </a:r>
            <a:r>
              <a:rPr lang="en-US" altLang="en-US" sz="1400" dirty="0" smtClean="0">
                <a:latin typeface="+mn-lt"/>
              </a:rPr>
              <a:t>cab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7-inch </a:t>
            </a:r>
            <a:r>
              <a:rPr lang="en-US" altLang="en-US" sz="1400" dirty="0">
                <a:latin typeface="+mn-lt"/>
              </a:rPr>
              <a:t>touch screen </a:t>
            </a:r>
            <a:r>
              <a:rPr lang="en-US" altLang="en-US" sz="1400" dirty="0" smtClean="0">
                <a:latin typeface="+mn-lt"/>
              </a:rPr>
              <a:t>for </a:t>
            </a:r>
            <a:r>
              <a:rPr lang="en-US" altLang="en-US" sz="1400" dirty="0">
                <a:latin typeface="+mn-lt"/>
              </a:rPr>
              <a:t>perfect machine set-up and </a:t>
            </a:r>
            <a:r>
              <a:rPr lang="en-US" altLang="en-US" sz="1400" dirty="0" smtClean="0">
                <a:latin typeface="+mn-lt"/>
              </a:rPr>
              <a:t>control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Hard </a:t>
            </a:r>
            <a:r>
              <a:rPr lang="en-US" altLang="en-US" sz="1400" dirty="0">
                <a:solidFill>
                  <a:srgbClr val="000000"/>
                </a:solidFill>
                <a:ea typeface="Geneva"/>
                <a:cs typeface="Geneva"/>
              </a:rPr>
              <a:t>keys combined with </a:t>
            </a: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rotary-switch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Direct </a:t>
            </a:r>
            <a:r>
              <a:rPr lang="en-US" altLang="en-US" sz="1400" dirty="0">
                <a:latin typeface="+mn-lt"/>
              </a:rPr>
              <a:t>access to main </a:t>
            </a:r>
            <a:r>
              <a:rPr lang="en-US" altLang="en-US" sz="1400" dirty="0" smtClean="0">
                <a:latin typeface="+mn-lt"/>
              </a:rPr>
              <a:t>functions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Optimal </a:t>
            </a:r>
            <a:r>
              <a:rPr lang="en-US" altLang="en-US" sz="1400" dirty="0">
                <a:latin typeface="+mn-lt"/>
              </a:rPr>
              <a:t>use while </a:t>
            </a:r>
            <a:r>
              <a:rPr lang="en-US" altLang="en-US" sz="1400" dirty="0" smtClean="0">
                <a:latin typeface="+mn-lt"/>
              </a:rPr>
              <a:t>driving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endParaRPr lang="en-US" altLang="en-US" sz="1400" dirty="0" smtClean="0">
              <a:solidFill>
                <a:srgbClr val="000000"/>
              </a:solidFill>
              <a:ea typeface="Geneva"/>
              <a:cs typeface="Geneva"/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Implement control </a:t>
            </a:r>
            <a:r>
              <a:rPr lang="en-US" altLang="en-US" sz="1400" dirty="0">
                <a:solidFill>
                  <a:srgbClr val="000000"/>
                </a:solidFill>
                <a:ea typeface="Geneva"/>
                <a:cs typeface="Geneva"/>
              </a:rPr>
              <a:t>has never been so easy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95275" y="6096000"/>
            <a:ext cx="8229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ea typeface="Geneva"/>
                <a:cs typeface="Geneva"/>
              </a:rPr>
              <a:t>*  These full ISO terminals can be fitted on the new fixed chamber baler line, provided units are ordered from factory with Isobus connection kit. </a:t>
            </a:r>
          </a:p>
        </p:txBody>
      </p:sp>
      <p:sp>
        <p:nvSpPr>
          <p:cNvPr id="25606" name="Title 1"/>
          <p:cNvSpPr txBox="1">
            <a:spLocks/>
          </p:cNvSpPr>
          <p:nvPr/>
        </p:nvSpPr>
        <p:spPr bwMode="auto">
          <a:xfrm>
            <a:off x="323850" y="935038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800" b="1">
                <a:solidFill>
                  <a:schemeClr val="tx2"/>
                </a:solidFill>
              </a:rPr>
              <a:t>IsoBus Technology (optional)</a:t>
            </a:r>
            <a:endParaRPr lang="en-GB" altLang="en-US" sz="28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2732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514600" y="2878138"/>
            <a:ext cx="5715000" cy="8382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2514600" y="37973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2514600" y="47244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2514600" y="1981200"/>
            <a:ext cx="5715000" cy="836613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2635250" y="1981200"/>
            <a:ext cx="5594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Small diameter pick-up design with 2.0 or 2.2m working width.</a:t>
            </a:r>
            <a:endParaRPr lang="en-US" altLang="da-DK" sz="1600">
              <a:cs typeface="Arial" pitchFamily="34" charset="0"/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635250" y="2954338"/>
            <a:ext cx="550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Cost efficient Fork Feeder, high capacity PowerFeed rotor or SuperCut with 14 knives and DropFloor.</a:t>
            </a:r>
            <a:endParaRPr lang="en-US" altLang="da-DK" sz="1600">
              <a:cs typeface="Arial" pitchFamily="34" charset="0"/>
            </a:endParaRP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2635250" y="3887788"/>
            <a:ext cx="559435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RotaMaX bale chamber with a combination of rollers in the front section and chains and slats in the rear. Full versatility in all crops and working conditions.</a:t>
            </a:r>
            <a:endParaRPr lang="en-US" altLang="da-DK" sz="1600">
              <a:cs typeface="Arial" pitchFamily="34" charset="0"/>
            </a:endParaRP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2635250" y="4822825"/>
            <a:ext cx="550068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New PowerBind System for </a:t>
            </a:r>
            <a:r>
              <a:rPr lang="en-US" altLang="en-US" sz="1600"/>
              <a:t>fast and reliable net and twine binding. Easy and comfortable net roll loading and threading as well as excellent bale coverage.</a:t>
            </a:r>
            <a:endParaRPr lang="en-GB" altLang="da-DK" sz="1600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468313" y="935038"/>
            <a:ext cx="828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da-DK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5 Arguments</a:t>
            </a:r>
            <a:r>
              <a:rPr lang="en-GB" altLang="da-DK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GB" altLang="da-DK" sz="2600" b="1" dirty="0" err="1" smtClean="0">
                <a:solidFill>
                  <a:srgbClr val="FF9933"/>
                </a:solidFill>
              </a:rPr>
              <a:t>Gallignani</a:t>
            </a:r>
            <a:r>
              <a:rPr lang="en-GB" altLang="da-DK" sz="2600" b="1" dirty="0" smtClean="0">
                <a:solidFill>
                  <a:srgbClr val="FF9933"/>
                </a:solidFill>
              </a:rPr>
              <a:t> GF225-255 </a:t>
            </a:r>
            <a:endParaRPr lang="en-GB" altLang="da-DK" sz="2600" b="1" dirty="0">
              <a:solidFill>
                <a:srgbClr val="FF9933"/>
              </a:solidFill>
            </a:endParaRP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81000" y="193833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381000" y="285273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381000" y="3789363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381000" y="47244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72719" name="Rectangle 15"/>
          <p:cNvSpPr>
            <a:spLocks noChangeArrowheads="1"/>
          </p:cNvSpPr>
          <p:nvPr/>
        </p:nvSpPr>
        <p:spPr bwMode="auto">
          <a:xfrm>
            <a:off x="2514600" y="5656263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2635250" y="5754688"/>
            <a:ext cx="55006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Simple and intuitive control with the Focus terminal. All functions are shown on a large, clear digital display.</a:t>
            </a:r>
          </a:p>
        </p:txBody>
      </p:sp>
      <p:sp>
        <p:nvSpPr>
          <p:cNvPr id="72721" name="Text Box 17"/>
          <p:cNvSpPr txBox="1">
            <a:spLocks noChangeArrowheads="1"/>
          </p:cNvSpPr>
          <p:nvPr/>
        </p:nvSpPr>
        <p:spPr bwMode="auto">
          <a:xfrm>
            <a:off x="381000" y="558958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72723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78138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25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56263"/>
            <a:ext cx="1447800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26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97300"/>
            <a:ext cx="1447800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46" name="Picture 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24400"/>
            <a:ext cx="14478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09" y="1928473"/>
            <a:ext cx="1533225" cy="8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072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animBg="1"/>
      <p:bldP spid="72707" grpId="0" animBg="1"/>
      <p:bldP spid="72708" grpId="0" animBg="1"/>
      <p:bldP spid="72709" grpId="0" animBg="1"/>
      <p:bldP spid="72710" grpId="0"/>
      <p:bldP spid="72711" grpId="0"/>
      <p:bldP spid="72712" grpId="0"/>
      <p:bldP spid="72713" grpId="0"/>
      <p:bldP spid="72715" grpId="0"/>
      <p:bldP spid="72716" grpId="0"/>
      <p:bldP spid="72717" grpId="0"/>
      <p:bldP spid="72718" grpId="0"/>
      <p:bldP spid="72719" grpId="0" animBg="1"/>
      <p:bldP spid="72720" grpId="0"/>
      <p:bldP spid="727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ra_dyu\Desktop\galli-photoshop\GF325 ProLi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3783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Picture 5" descr="v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0"/>
            <a:ext cx="9144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7"/>
          <p:cNvSpPr txBox="1">
            <a:spLocks noChangeArrowheads="1"/>
          </p:cNvSpPr>
          <p:nvPr/>
        </p:nvSpPr>
        <p:spPr>
          <a:xfrm>
            <a:off x="181891" y="1124744"/>
            <a:ext cx="5182197" cy="8382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GB" altLang="fr-FR" sz="2400" kern="0" dirty="0" err="1" smtClean="0">
                <a:solidFill>
                  <a:schemeClr val="tx1"/>
                </a:solidFill>
              </a:rPr>
              <a:t>Gallignani</a:t>
            </a:r>
            <a:r>
              <a:rPr lang="en-GB" altLang="fr-FR" sz="2400" kern="0" dirty="0" smtClean="0">
                <a:solidFill>
                  <a:schemeClr val="tx1"/>
                </a:solidFill>
              </a:rPr>
              <a:t> </a:t>
            </a:r>
            <a:r>
              <a:rPr lang="en-GB" altLang="fr-FR" sz="2400" kern="0" dirty="0" smtClean="0">
                <a:solidFill>
                  <a:schemeClr val="tx1"/>
                </a:solidFill>
              </a:rPr>
              <a:t>GF325 </a:t>
            </a:r>
            <a:r>
              <a:rPr lang="en-GB" altLang="fr-FR" sz="2400" kern="0" dirty="0" err="1" smtClean="0">
                <a:solidFill>
                  <a:schemeClr val="tx1"/>
                </a:solidFill>
              </a:rPr>
              <a:t>ProLine</a:t>
            </a:r>
            <a:endParaRPr lang="en-GB" altLang="fr-FR" sz="2400" kern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6136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ra_dyu\Desktop\galli-photoshop\GF325 ProLine (2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" t="6429" r="-188" b="21388"/>
          <a:stretch/>
        </p:blipFill>
        <p:spPr bwMode="auto">
          <a:xfrm>
            <a:off x="0" y="12080"/>
            <a:ext cx="9144000" cy="440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680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498073"/>
              </p:ext>
            </p:extLst>
          </p:nvPr>
        </p:nvGraphicFramePr>
        <p:xfrm>
          <a:off x="107504" y="4941168"/>
          <a:ext cx="6215063" cy="1738313"/>
        </p:xfrm>
        <a:graphic>
          <a:graphicData uri="http://schemas.openxmlformats.org/drawingml/2006/table">
            <a:tbl>
              <a:tblPr/>
              <a:tblGrid>
                <a:gridCol w="1250950"/>
                <a:gridCol w="1560513"/>
                <a:gridCol w="1625600"/>
                <a:gridCol w="1778000"/>
              </a:tblGrid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Model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Bale Diameter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Intake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Binding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GF325 R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ProLine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1.20x1.25m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PowerFeed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Rotor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Twine, Net or 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GF325 SC14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ProLine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1.20x1.25m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SuperCut-14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Net or 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GF325 SC25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ProLine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1.20x1.25m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SuperCut-25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Net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42" name="Rectangle 33"/>
          <p:cNvSpPr>
            <a:spLocks noGrp="1" noChangeArrowheads="1"/>
          </p:cNvSpPr>
          <p:nvPr>
            <p:ph type="title"/>
          </p:nvPr>
        </p:nvSpPr>
        <p:spPr>
          <a:xfrm>
            <a:off x="0" y="4094843"/>
            <a:ext cx="3281189" cy="838200"/>
          </a:xfrm>
          <a:noFill/>
        </p:spPr>
        <p:txBody>
          <a:bodyPr/>
          <a:lstStyle/>
          <a:p>
            <a:pPr algn="l" eaLnBrk="1" hangingPunct="1"/>
            <a:r>
              <a:rPr lang="en-GB" altLang="da-DK" sz="2400" dirty="0" smtClean="0">
                <a:solidFill>
                  <a:schemeClr val="bg2"/>
                </a:solidFill>
              </a:rPr>
              <a:t/>
            </a:r>
            <a:br>
              <a:rPr lang="en-GB" altLang="da-DK" sz="2400" dirty="0" smtClean="0">
                <a:solidFill>
                  <a:schemeClr val="bg2"/>
                </a:solidFill>
              </a:rPr>
            </a:br>
            <a:r>
              <a:rPr lang="en-GB" altLang="da-DK" sz="2000" dirty="0" err="1" smtClean="0">
                <a:solidFill>
                  <a:schemeClr val="bg2"/>
                </a:solidFill>
              </a:rPr>
              <a:t>Gallignani</a:t>
            </a:r>
            <a:r>
              <a:rPr lang="en-GB" altLang="da-DK" sz="2000" dirty="0" smtClean="0">
                <a:solidFill>
                  <a:schemeClr val="bg2"/>
                </a:solidFill>
              </a:rPr>
              <a:t> GF325 </a:t>
            </a:r>
          </a:p>
        </p:txBody>
      </p:sp>
      <p:sp>
        <p:nvSpPr>
          <p:cNvPr id="34843" name="AutoShape 36">
            <a:hlinkClick r:id="rId3" highlightClick="1"/>
          </p:cNvPr>
          <p:cNvSpPr>
            <a:spLocks noChangeArrowheads="1"/>
          </p:cNvSpPr>
          <p:nvPr/>
        </p:nvSpPr>
        <p:spPr bwMode="auto">
          <a:xfrm>
            <a:off x="6877050" y="3502025"/>
            <a:ext cx="1800225" cy="7191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4845" name="Rectangle 42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9933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2400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584780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ra_dyu\Desktop\galli-photoshop\GF325 ProLine (3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" b="2137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304800"/>
            <a:ext cx="2667000" cy="609600"/>
          </a:xfrm>
          <a:prstGeom prst="rect">
            <a:avLst/>
          </a:prstGeom>
          <a:solidFill>
            <a:srgbClr val="FFE6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2400"/>
              <a:t>Highlights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1042988" y="981075"/>
            <a:ext cx="1981200" cy="239395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8925" name="Text Box 13"/>
          <p:cNvSpPr txBox="1">
            <a:spLocks noChangeArrowheads="1"/>
          </p:cNvSpPr>
          <p:nvPr/>
        </p:nvSpPr>
        <p:spPr bwMode="auto">
          <a:xfrm>
            <a:off x="1058863" y="2073275"/>
            <a:ext cx="2028825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da-DK" sz="1600"/>
              <a:t>PowerMax chamber</a:t>
            </a:r>
            <a:r>
              <a:rPr lang="en-US" altLang="da-DK" sz="1400"/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400"/>
              <a:t>Full Roller chamber for silage professionals</a:t>
            </a:r>
          </a:p>
        </p:txBody>
      </p:sp>
      <p:pic>
        <p:nvPicPr>
          <p:cNvPr id="25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038" y="1068388"/>
            <a:ext cx="1514475" cy="88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250825" y="4379913"/>
            <a:ext cx="2065338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29704" name="Rectangle 9"/>
          <p:cNvSpPr>
            <a:spLocks noChangeArrowheads="1"/>
          </p:cNvSpPr>
          <p:nvPr/>
        </p:nvSpPr>
        <p:spPr bwMode="auto">
          <a:xfrm>
            <a:off x="355600" y="553720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1600"/>
              <a:t>Focus Terminal</a:t>
            </a: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334963" y="6096000"/>
            <a:ext cx="1981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da-DK" sz="1400"/>
              <a:t>Simple and intuitive Focus control terminal</a:t>
            </a:r>
            <a:endParaRPr lang="en-US" altLang="da-DK" sz="1400"/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6911975" y="69215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29707" name="Rectangle 15"/>
          <p:cNvSpPr>
            <a:spLocks noChangeArrowheads="1"/>
          </p:cNvSpPr>
          <p:nvPr/>
        </p:nvSpPr>
        <p:spPr bwMode="auto">
          <a:xfrm>
            <a:off x="7000875" y="1797050"/>
            <a:ext cx="1752600" cy="609600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a-DK" sz="1600"/>
              <a:t>Easy Netting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973888" y="2165350"/>
            <a:ext cx="2062162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1400"/>
              <a:t>Easy and simple loading of net rolls for full operator’s comfort.</a:t>
            </a:r>
          </a:p>
        </p:txBody>
      </p:sp>
      <p:pic>
        <p:nvPicPr>
          <p:cNvPr id="36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4514850"/>
            <a:ext cx="175260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ectangle 19"/>
          <p:cNvSpPr>
            <a:spLocks noChangeArrowheads="1"/>
          </p:cNvSpPr>
          <p:nvPr/>
        </p:nvSpPr>
        <p:spPr bwMode="auto">
          <a:xfrm>
            <a:off x="3598863" y="4221163"/>
            <a:ext cx="1981200" cy="2362200"/>
          </a:xfrm>
          <a:prstGeom prst="rect">
            <a:avLst/>
          </a:prstGeom>
          <a:solidFill>
            <a:srgbClr val="FFFFFF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3675063" y="5413375"/>
            <a:ext cx="1828800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da-DK" sz="1600" dirty="0" err="1"/>
              <a:t>Intake</a:t>
            </a:r>
            <a:r>
              <a:rPr lang="it-IT" altLang="da-DK" sz="1600" dirty="0"/>
              <a:t> </a:t>
            </a:r>
            <a:r>
              <a:rPr lang="it-IT" altLang="da-DK" sz="1600" dirty="0" err="1"/>
              <a:t>systems</a:t>
            </a:r>
            <a:endParaRPr lang="en-GB" altLang="da-DK" sz="1600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da-DK" sz="1400" dirty="0" smtClean="0"/>
              <a:t>High </a:t>
            </a:r>
            <a:r>
              <a:rPr lang="en-GB" altLang="da-DK" sz="1400" dirty="0"/>
              <a:t>capacity </a:t>
            </a:r>
            <a:r>
              <a:rPr lang="en-GB" altLang="da-DK" sz="1400" dirty="0" err="1"/>
              <a:t>PowerFeed</a:t>
            </a:r>
            <a:r>
              <a:rPr lang="en-GB" altLang="da-DK" sz="1400" dirty="0"/>
              <a:t> rotor or </a:t>
            </a:r>
            <a:r>
              <a:rPr lang="en-GB" altLang="da-DK" sz="1400" dirty="0" err="1"/>
              <a:t>SuperCut</a:t>
            </a:r>
            <a:r>
              <a:rPr lang="en-GB" altLang="da-DK" sz="1400" dirty="0"/>
              <a:t> </a:t>
            </a:r>
            <a:r>
              <a:rPr lang="en-GB" altLang="da-DK" sz="1400" dirty="0" smtClean="0"/>
              <a:t>14 / 25 </a:t>
            </a:r>
            <a:endParaRPr lang="en-US" altLang="da-DK" sz="1400" dirty="0"/>
          </a:p>
        </p:txBody>
      </p:sp>
      <p:pic>
        <p:nvPicPr>
          <p:cNvPr id="39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3" y="4291013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Rectangle 14"/>
          <p:cNvSpPr>
            <a:spLocks noChangeArrowheads="1"/>
          </p:cNvSpPr>
          <p:nvPr/>
        </p:nvSpPr>
        <p:spPr bwMode="auto">
          <a:xfrm>
            <a:off x="4140200" y="260350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6983413" y="4379913"/>
            <a:ext cx="1981200" cy="236220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pic>
        <p:nvPicPr>
          <p:cNvPr id="29715" name="Picture 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4484688"/>
            <a:ext cx="1762125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16" name="Rectangle 5"/>
          <p:cNvSpPr>
            <a:spLocks noChangeArrowheads="1"/>
          </p:cNvSpPr>
          <p:nvPr/>
        </p:nvSpPr>
        <p:spPr bwMode="auto">
          <a:xfrm>
            <a:off x="7108825" y="5735638"/>
            <a:ext cx="1639888" cy="827087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600" i="1"/>
              <a:t>DropFloor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New parallelogram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system for excellent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crop clearing</a:t>
            </a:r>
          </a:p>
        </p:txBody>
      </p:sp>
      <p:pic>
        <p:nvPicPr>
          <p:cNvPr id="29717" name="Picture 30" descr="C:\Users\ra_dyu\Desktop\Vicon_images details\KU_2255_3255_images\page 8-9\PowerBind_FC_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360363"/>
            <a:ext cx="1746250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8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825500"/>
            <a:ext cx="14541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19" name="Rectangle 5"/>
          <p:cNvSpPr>
            <a:spLocks noChangeArrowheads="1"/>
          </p:cNvSpPr>
          <p:nvPr/>
        </p:nvSpPr>
        <p:spPr bwMode="auto">
          <a:xfrm>
            <a:off x="4257675" y="1768475"/>
            <a:ext cx="1641475" cy="827088"/>
          </a:xfrm>
          <a:prstGeom prst="rect">
            <a:avLst/>
          </a:prstGeom>
          <a:solidFill>
            <a:srgbClr val="FF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600" i="1"/>
              <a:t>PowerBind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New net and twine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a-DK" sz="1400" i="1"/>
              <a:t>binding system</a:t>
            </a:r>
          </a:p>
        </p:txBody>
      </p:sp>
    </p:spTree>
    <p:extLst>
      <p:ext uri="{BB962C8B-B14F-4D97-AF65-F5344CB8AC3E}">
        <p14:creationId xmlns:p14="http://schemas.microsoft.com/office/powerpoint/2010/main" val="3398927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3" grpId="0" animBg="1"/>
      <p:bldP spid="38925" grpId="0"/>
      <p:bldP spid="30" grpId="0" animBg="1" autoUpdateAnimBg="0"/>
      <p:bldP spid="32" grpId="0" autoUpdateAnimBg="0"/>
      <p:bldP spid="33" grpId="0" animBg="1" autoUpdateAnimBg="0"/>
      <p:bldP spid="35" grpId="0" autoUpdateAnimBg="0"/>
      <p:bldP spid="37" grpId="0" animBg="1" autoUpdateAnimBg="0"/>
      <p:bldP spid="38" grpId="0" autoUpdateAnimBg="0"/>
      <p:bldP spid="40" grpId="0" animBg="1" autoUpdateAnimBg="0"/>
      <p:bldP spid="41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413" y="908050"/>
            <a:ext cx="49688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General specifications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229600" cy="46815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Chamber concept: 17 heavy duty ribbed rollers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Bale size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400" dirty="0" smtClean="0"/>
              <a:t>1.20 m x 1.25 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Powerful machine designed for an intensive use in silage conditions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Feeding device - Pick-up: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400" dirty="0" smtClean="0"/>
              <a:t>Rotor + drop floor		</a:t>
            </a:r>
            <a:r>
              <a:rPr lang="en-US" sz="1400" dirty="0" smtClean="0">
                <a:sym typeface="Wingdings" pitchFamily="2" charset="2"/>
              </a:rPr>
              <a:t> PU 2.20 m + wheels + roller crop press</a:t>
            </a:r>
            <a:endParaRPr lang="en-US" sz="1400" b="1" i="1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400" dirty="0" smtClean="0"/>
              <a:t>SC with 14 knives + drop floor	</a:t>
            </a:r>
            <a:r>
              <a:rPr lang="en-US" sz="1400" dirty="0" smtClean="0">
                <a:sym typeface="Wingdings" pitchFamily="2" charset="2"/>
              </a:rPr>
              <a:t> PU 2.20 m + wheels + roller crop press</a:t>
            </a:r>
            <a:endParaRPr lang="en-US" sz="1400" dirty="0" smtClean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400" dirty="0" smtClean="0"/>
              <a:t>SC with 25 knives + drop floor	</a:t>
            </a:r>
            <a:r>
              <a:rPr lang="en-US" sz="1400" dirty="0" smtClean="0">
                <a:sym typeface="Wingdings" pitchFamily="2" charset="2"/>
              </a:rPr>
              <a:t> PU 2.20 m</a:t>
            </a:r>
            <a:r>
              <a:rPr lang="en-US" sz="1400" i="1" dirty="0" smtClean="0"/>
              <a:t> </a:t>
            </a:r>
            <a:r>
              <a:rPr lang="en-US" sz="1400" dirty="0" smtClean="0"/>
              <a:t>+ wheels + roller crop press</a:t>
            </a:r>
            <a:endParaRPr lang="en-US" sz="1400" i="1" dirty="0" smtClean="0">
              <a:solidFill>
                <a:srgbClr val="A50021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err="1" smtClean="0"/>
              <a:t>PowerBind</a:t>
            </a:r>
            <a:r>
              <a:rPr lang="en-GB" sz="1400" dirty="0" smtClean="0"/>
              <a:t> </a:t>
            </a:r>
            <a:r>
              <a:rPr lang="en-GB" sz="1400" dirty="0"/>
              <a:t>with </a:t>
            </a:r>
            <a:r>
              <a:rPr lang="en-GB" sz="1400" dirty="0" err="1"/>
              <a:t>foll</a:t>
            </a:r>
            <a:r>
              <a:rPr lang="en-GB" sz="1400" dirty="0"/>
              <a:t>. binding </a:t>
            </a:r>
            <a:r>
              <a:rPr lang="en-GB" sz="1400" dirty="0" smtClean="0"/>
              <a:t>options</a:t>
            </a:r>
            <a:r>
              <a:rPr lang="en-US" sz="1400" dirty="0" smtClean="0"/>
              <a:t>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400" dirty="0" smtClean="0"/>
              <a:t>Twine		</a:t>
            </a:r>
            <a:r>
              <a:rPr lang="en-US" sz="1400" b="1" i="1" dirty="0" smtClean="0">
                <a:solidFill>
                  <a:srgbClr val="A50021"/>
                </a:solidFill>
              </a:rPr>
              <a:t>Not on SC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400" dirty="0" smtClean="0"/>
              <a:t>Net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400" dirty="0" smtClean="0"/>
              <a:t>Double (net &amp; twine)	</a:t>
            </a:r>
            <a:r>
              <a:rPr lang="en-US" sz="1400" b="1" i="1" dirty="0" smtClean="0">
                <a:solidFill>
                  <a:srgbClr val="A50021"/>
                </a:solidFill>
              </a:rPr>
              <a:t>Not on SC25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GB" sz="1400" dirty="0" smtClean="0"/>
              <a:t>Control </a:t>
            </a:r>
            <a:r>
              <a:rPr lang="en-GB" sz="1400" dirty="0"/>
              <a:t>box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sz="1200" dirty="0"/>
              <a:t>Focus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Full ISOBUS conversion kit (Optional, allowing the use of </a:t>
            </a:r>
            <a:r>
              <a:rPr lang="en-US" sz="1400" dirty="0" err="1" smtClean="0"/>
              <a:t>Tellus</a:t>
            </a:r>
            <a:r>
              <a:rPr lang="en-US" sz="1400" dirty="0" smtClean="0"/>
              <a:t> GO monitor)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W-A PTO shaft with Cam Clutch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Wheels		</a:t>
            </a:r>
            <a:r>
              <a:rPr lang="en-US" sz="1400" dirty="0" smtClean="0">
                <a:sym typeface="Wingdings" pitchFamily="2" charset="2"/>
              </a:rPr>
              <a:t> </a:t>
            </a:r>
            <a:r>
              <a:rPr lang="en-US" sz="1400" dirty="0" smtClean="0"/>
              <a:t>11.5/80-15 on R version </a:t>
            </a:r>
            <a:r>
              <a:rPr lang="en-US" sz="1400" dirty="0" smtClean="0">
                <a:sym typeface="Wingdings" pitchFamily="2" charset="2"/>
              </a:rPr>
              <a:t> 15.0/55-17 on SC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Automatic chain lubrication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err="1" smtClean="0"/>
              <a:t>Greasable</a:t>
            </a:r>
            <a:r>
              <a:rPr lang="en-US" sz="1400" dirty="0" smtClean="0"/>
              <a:t> bearings with centralized greasing system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400" dirty="0" smtClean="0"/>
              <a:t>Auto greasing system for roller </a:t>
            </a:r>
            <a:r>
              <a:rPr lang="en-US" sz="1400" dirty="0" smtClean="0"/>
              <a:t>bearings </a:t>
            </a:r>
            <a:r>
              <a:rPr lang="en-US" sz="1400" dirty="0" smtClean="0"/>
              <a:t>as optional equipment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70332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3659188"/>
            <a:ext cx="4584700" cy="315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4814888" y="3505200"/>
            <a:ext cx="3165475" cy="2520950"/>
            <a:chOff x="2790" y="2024"/>
            <a:chExt cx="1994" cy="1588"/>
          </a:xfrm>
        </p:grpSpPr>
        <p:sp>
          <p:nvSpPr>
            <p:cNvPr id="31753" name="AutoShape 8"/>
            <p:cNvSpPr>
              <a:spLocks noChangeArrowheads="1"/>
            </p:cNvSpPr>
            <p:nvPr/>
          </p:nvSpPr>
          <p:spPr bwMode="auto">
            <a:xfrm rot="5400000">
              <a:off x="2540" y="2274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31754" name="AutoShape 9"/>
            <p:cNvSpPr>
              <a:spLocks noChangeArrowheads="1"/>
            </p:cNvSpPr>
            <p:nvPr/>
          </p:nvSpPr>
          <p:spPr bwMode="auto">
            <a:xfrm rot="5400000">
              <a:off x="4444" y="3272"/>
              <a:ext cx="590" cy="90"/>
            </a:xfrm>
            <a:prstGeom prst="rightArrow">
              <a:avLst>
                <a:gd name="adj1" fmla="val 50000"/>
                <a:gd name="adj2" fmla="val 163889"/>
              </a:avLst>
            </a:prstGeom>
            <a:solidFill>
              <a:schemeClr val="accent1"/>
            </a:solidFill>
            <a:ln w="31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</p:grpSp>
      <p:sp>
        <p:nvSpPr>
          <p:cNvPr id="15" name="AutoShape 10"/>
          <p:cNvSpPr>
            <a:spLocks noChangeArrowheads="1"/>
          </p:cNvSpPr>
          <p:nvPr/>
        </p:nvSpPr>
        <p:spPr bwMode="auto">
          <a:xfrm rot="-2963923">
            <a:off x="4392613" y="540385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 rot="-2963923">
            <a:off x="5254625" y="5835650"/>
            <a:ext cx="936625" cy="142875"/>
          </a:xfrm>
          <a:prstGeom prst="rightArrow">
            <a:avLst>
              <a:gd name="adj1" fmla="val 50000"/>
              <a:gd name="adj2" fmla="val 163889"/>
            </a:avLst>
          </a:prstGeom>
          <a:solidFill>
            <a:schemeClr val="accent1"/>
          </a:solidFill>
          <a:ln w="3175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31750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3889375" cy="4094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High capacity – Perfect raking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Pick-up with 2.20m working width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1.86 m from outer tines</a:t>
            </a:r>
          </a:p>
          <a:p>
            <a:pPr lvl="2" eaLnBrk="1" hangingPunct="1">
              <a:lnSpc>
                <a:spcPct val="80000"/>
              </a:lnSpc>
            </a:pPr>
            <a:r>
              <a:rPr lang="en-GB" altLang="da-DK" sz="1200" smtClean="0"/>
              <a:t>5 tine rows 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60 mm tine spacing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Small diameter pick-up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High rotation speed </a:t>
            </a:r>
          </a:p>
          <a:p>
            <a:pPr eaLnBrk="1" hangingPunct="1">
              <a:lnSpc>
                <a:spcPct val="80000"/>
              </a:lnSpc>
            </a:pPr>
            <a:endParaRPr lang="en-GB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High reliability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Double cam drive (on 2.20m PU)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Central bearing supports for tine bars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Big diameter drive sprocket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sp>
        <p:nvSpPr>
          <p:cNvPr id="317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08050"/>
            <a:ext cx="8229600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Pick-up</a:t>
            </a:r>
          </a:p>
        </p:txBody>
      </p:sp>
      <p:pic>
        <p:nvPicPr>
          <p:cNvPr id="11" name="Picture 4" descr="P:\archivio-foto\PRODOTTO FINITO\6. Galli\Galli _GF 325 ProLine\Gallignani-GF325Proline-fro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239" y="1196752"/>
            <a:ext cx="3030763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14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6" descr="super wide 22 m pick up_pag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2060575"/>
            <a:ext cx="14446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7" descr="P:\MKTG\_MARKETING - 2015\A. Working New Fix ch broch\Vicon_4225_4325_4325 FlexiWrap\Vicon_images details\RF4225-4325 pictures\page 4-5\resized\_36A7365_1024x6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24400"/>
            <a:ext cx="287972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3" descr="Sans titre-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t="2849" r="3526" b="5698"/>
          <a:stretch>
            <a:fillRect/>
          </a:stretch>
        </p:blipFill>
        <p:spPr bwMode="auto">
          <a:xfrm>
            <a:off x="4600575" y="3760788"/>
            <a:ext cx="4537075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PU Drivelin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41"/>
          <a:stretch>
            <a:fillRect/>
          </a:stretch>
        </p:blipFill>
        <p:spPr bwMode="auto">
          <a:xfrm>
            <a:off x="5724525" y="981075"/>
            <a:ext cx="34194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6526213" y="6021388"/>
            <a:ext cx="86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fr-FR" altLang="da-DK" sz="1000" b="1">
                <a:solidFill>
                  <a:srgbClr val="F83324"/>
                </a:solidFill>
              </a:rPr>
              <a:t>2545 mm</a:t>
            </a:r>
          </a:p>
        </p:txBody>
      </p:sp>
      <p:pic>
        <p:nvPicPr>
          <p:cNvPr id="32775" name="Picture 7" descr="IMG_568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4724400"/>
            <a:ext cx="138271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4114800" cy="25923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The narrowest transport width on the market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Internal drive (unique feature - patented)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2.545 m of transport width on 2.20 m PU</a:t>
            </a:r>
          </a:p>
          <a:p>
            <a:pPr eaLnBrk="1" hangingPunct="1">
              <a:lnSpc>
                <a:spcPct val="80000"/>
              </a:lnSpc>
            </a:pPr>
            <a:endParaRPr lang="en-GB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GB" altLang="da-DK" sz="1600" smtClean="0"/>
              <a:t>Complete standard features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Roller crop press on 2.20 m PU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Adjustable pneumatic pick-up wheels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Suspended on large springs</a:t>
            </a:r>
          </a:p>
          <a:p>
            <a:pPr lvl="1" eaLnBrk="1" hangingPunct="1">
              <a:lnSpc>
                <a:spcPct val="80000"/>
              </a:lnSpc>
            </a:pPr>
            <a:r>
              <a:rPr lang="en-GB" altLang="da-DK" sz="1400" smtClean="0"/>
              <a:t>Hydraulic lift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57200" y="908050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 eaLnBrk="1" hangingPunct="1">
              <a:defRPr/>
            </a:pPr>
            <a:r>
              <a:rPr lang="fr-FR" altLang="da-DK" kern="0" dirty="0" smtClean="0"/>
              <a:t>Pick-up</a:t>
            </a:r>
          </a:p>
        </p:txBody>
      </p:sp>
    </p:spTree>
    <p:extLst>
      <p:ext uri="{BB962C8B-B14F-4D97-AF65-F5344CB8AC3E}">
        <p14:creationId xmlns:p14="http://schemas.microsoft.com/office/powerpoint/2010/main" val="153944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title"/>
          </p:nvPr>
        </p:nvSpPr>
        <p:spPr>
          <a:xfrm>
            <a:off x="3132138" y="908050"/>
            <a:ext cx="3106737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Feeding devices</a:t>
            </a: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4897437" cy="3840162"/>
          </a:xfrm>
        </p:spPr>
        <p:txBody>
          <a:bodyPr/>
          <a:lstStyle/>
          <a:p>
            <a:pPr eaLnBrk="1" hangingPunct="1"/>
            <a:r>
              <a:rPr lang="en-GB" altLang="da-DK" sz="1800" smtClean="0"/>
              <a:t>3 different feeding devices available</a:t>
            </a:r>
          </a:p>
          <a:p>
            <a:pPr eaLnBrk="1" hangingPunct="1"/>
            <a:endParaRPr lang="en-GB" altLang="da-DK" sz="1800" smtClean="0"/>
          </a:p>
          <a:p>
            <a:pPr eaLnBrk="1" hangingPunct="1"/>
            <a:endParaRPr lang="en-GB" altLang="da-DK" sz="1800" smtClean="0"/>
          </a:p>
          <a:p>
            <a:pPr lvl="1" eaLnBrk="1" hangingPunct="1"/>
            <a:r>
              <a:rPr lang="en-GB" altLang="da-DK" sz="1600" smtClean="0"/>
              <a:t>PowerFeed</a:t>
            </a:r>
          </a:p>
          <a:p>
            <a:pPr lvl="2" eaLnBrk="1" hangingPunct="1"/>
            <a:r>
              <a:rPr lang="en-GB" altLang="da-DK" sz="1400" smtClean="0"/>
              <a:t>Rotor feeding device</a:t>
            </a:r>
          </a:p>
          <a:p>
            <a:pPr lvl="1" eaLnBrk="1" hangingPunct="1"/>
            <a:endParaRPr lang="en-GB" altLang="da-DK" sz="1600" smtClean="0"/>
          </a:p>
          <a:p>
            <a:pPr lvl="1" eaLnBrk="1" hangingPunct="1"/>
            <a:endParaRPr lang="en-GB" altLang="da-DK" sz="1600" smtClean="0"/>
          </a:p>
          <a:p>
            <a:pPr lvl="1" eaLnBrk="1" hangingPunct="1"/>
            <a:r>
              <a:rPr lang="en-GB" altLang="da-DK" sz="1600" smtClean="0"/>
              <a:t>SuperCut-14</a:t>
            </a:r>
          </a:p>
          <a:p>
            <a:pPr lvl="2" eaLnBrk="1" hangingPunct="1"/>
            <a:r>
              <a:rPr lang="en-GB" altLang="da-DK" sz="1400" smtClean="0"/>
              <a:t>Cutting device with 14 knives</a:t>
            </a:r>
          </a:p>
          <a:p>
            <a:pPr lvl="1" eaLnBrk="1" hangingPunct="1"/>
            <a:endParaRPr lang="en-GB" altLang="da-DK" sz="1600" smtClean="0"/>
          </a:p>
          <a:p>
            <a:pPr lvl="1" eaLnBrk="1" hangingPunct="1"/>
            <a:endParaRPr lang="en-GB" altLang="da-DK" sz="1600" smtClean="0"/>
          </a:p>
          <a:p>
            <a:pPr lvl="1" eaLnBrk="1" hangingPunct="1"/>
            <a:r>
              <a:rPr lang="en-GB" altLang="da-DK" sz="1600" smtClean="0"/>
              <a:t>SuperCut-25</a:t>
            </a:r>
          </a:p>
          <a:p>
            <a:pPr lvl="2" eaLnBrk="1" hangingPunct="1"/>
            <a:r>
              <a:rPr lang="en-GB" altLang="da-DK" sz="1400" smtClean="0"/>
              <a:t>Cutting device with 25 knives</a:t>
            </a:r>
          </a:p>
          <a:p>
            <a:pPr lvl="1" eaLnBrk="1" hangingPunct="1"/>
            <a:endParaRPr lang="en-GB" altLang="da-DK" sz="1600" smtClean="0"/>
          </a:p>
        </p:txBody>
      </p:sp>
      <p:pic>
        <p:nvPicPr>
          <p:cNvPr id="84998" name="Picture 6" descr="Fendt_Features_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5084763"/>
            <a:ext cx="2952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C:\Users\ra_lfo\Desktop\Particolari RF4000\resized\DSC_0194 OK_1024x6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2636838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C:\Users\ra_lfo\Desktop\Particolari RF4000\resized\DSC_0082 OK_1024x68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3860800"/>
            <a:ext cx="295275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07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title"/>
          </p:nvPr>
        </p:nvSpPr>
        <p:spPr>
          <a:xfrm>
            <a:off x="2268538" y="908050"/>
            <a:ext cx="4824412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PowerFeed rotor</a:t>
            </a:r>
          </a:p>
        </p:txBody>
      </p:sp>
      <p:sp>
        <p:nvSpPr>
          <p:cNvPr id="34819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395288" y="2014538"/>
            <a:ext cx="4402137" cy="38401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da-DK" sz="1800" smtClean="0"/>
              <a:t>Robust and reliable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400 mm rotor diameter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Very robust construction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14 fully guided tines</a:t>
            </a:r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r>
              <a:rPr lang="en-US" altLang="da-DK" sz="1800" smtClean="0"/>
              <a:t>High capacity in all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The material is forced into the chamber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Instant bale start in all the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da-DK" sz="1600" smtClean="0"/>
              <a:t>Design with opposite tines provides a very high intake capacity with all crops</a:t>
            </a:r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  <a:p>
            <a:pPr eaLnBrk="1" hangingPunct="1">
              <a:lnSpc>
                <a:spcPct val="90000"/>
              </a:lnSpc>
            </a:pPr>
            <a:endParaRPr lang="en-US" altLang="da-DK" sz="1800" smtClean="0"/>
          </a:p>
        </p:txBody>
      </p:sp>
      <p:pic>
        <p:nvPicPr>
          <p:cNvPr id="34820" name="Picture 6" descr="C:\Users\ra_lfo\Desktop\Particolari RF4000\resized\DSC_0194 OK_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da-DK" i="1" smtClean="0"/>
              <a:t>SuperCut 14-knife c</a:t>
            </a:r>
            <a:r>
              <a:rPr lang="fr-FR" altLang="da-DK" smtClean="0"/>
              <a:t>utting device  </a:t>
            </a:r>
            <a:endParaRPr lang="fr-FR" altLang="da-DK" i="1" smtClean="0"/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95288" y="2041525"/>
            <a:ext cx="4259262" cy="4311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a-DK" sz="1600" smtClean="0"/>
              <a:t>Reliable cutting device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400 mm rotor diameter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14 fully guided double tines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14 knives controlled from tractor cab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70 mm theoretical cutting length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da-DK" sz="1600" smtClean="0"/>
              <a:t>High capacity in all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The material is forced into the chamber through the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Instant bale start in all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Design with opposite tines provides a very high intake capacity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DropFloor 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  <a:p>
            <a:pPr eaLnBrk="1" hangingPunct="1">
              <a:lnSpc>
                <a:spcPct val="80000"/>
              </a:lnSpc>
            </a:pPr>
            <a:r>
              <a:rPr lang="en-US" altLang="da-DK" sz="1600" smtClean="0"/>
              <a:t>Perfect cutting quality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Hardened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Individually spring-protected 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Automatic knife re-engagement</a:t>
            </a:r>
          </a:p>
          <a:p>
            <a:pPr eaLnBrk="1" hangingPunct="1">
              <a:lnSpc>
                <a:spcPct val="80000"/>
              </a:lnSpc>
            </a:pPr>
            <a:endParaRPr lang="en-US" altLang="da-DK" sz="1600" smtClean="0"/>
          </a:p>
        </p:txBody>
      </p:sp>
      <p:pic>
        <p:nvPicPr>
          <p:cNvPr id="35844" name="Picture 7" descr="C:\Users\ra_lfo\Desktop\Particolari RF4000\resized\DSC_0079 OK_1024x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48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title"/>
          </p:nvPr>
        </p:nvSpPr>
        <p:spPr>
          <a:xfrm>
            <a:off x="1331913" y="908050"/>
            <a:ext cx="6502400" cy="838200"/>
          </a:xfrm>
        </p:spPr>
        <p:txBody>
          <a:bodyPr/>
          <a:lstStyle/>
          <a:p>
            <a:pPr eaLnBrk="1" hangingPunct="1"/>
            <a:r>
              <a:rPr lang="fr-FR" altLang="da-DK" i="1" smtClean="0"/>
              <a:t>SuperCut  25-knife c</a:t>
            </a:r>
            <a:r>
              <a:rPr lang="fr-FR" altLang="da-DK" smtClean="0"/>
              <a:t>utting device</a:t>
            </a:r>
            <a:endParaRPr lang="fr-FR" altLang="da-DK" sz="2000" i="1" smtClean="0"/>
          </a:p>
        </p:txBody>
      </p:sp>
      <p:sp>
        <p:nvSpPr>
          <p:cNvPr id="3686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6875" y="2006600"/>
            <a:ext cx="4462463" cy="4735513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altLang="da-DK" sz="1400" smtClean="0"/>
              <a:t>A powerful cutting device</a:t>
            </a:r>
          </a:p>
          <a:p>
            <a:pPr lvl="1" eaLnBrk="1" hangingPunct="1"/>
            <a:r>
              <a:rPr lang="en-US" altLang="da-DK" sz="1400" smtClean="0"/>
              <a:t>400 mm rotor diameter</a:t>
            </a:r>
          </a:p>
          <a:p>
            <a:pPr lvl="1" eaLnBrk="1" hangingPunct="1"/>
            <a:r>
              <a:rPr lang="en-US" altLang="da-DK" sz="1400" smtClean="0"/>
              <a:t>25 strong full guided double tines</a:t>
            </a:r>
          </a:p>
          <a:p>
            <a:pPr lvl="1" eaLnBrk="1" hangingPunct="1"/>
            <a:r>
              <a:rPr lang="en-US" altLang="da-DK" sz="1400" smtClean="0"/>
              <a:t>25 knives controlled from tractor cab</a:t>
            </a:r>
          </a:p>
          <a:p>
            <a:pPr lvl="1" eaLnBrk="1" hangingPunct="1"/>
            <a:r>
              <a:rPr lang="en-US" altLang="da-DK" sz="1400" smtClean="0"/>
              <a:t>4 group selections: 6-12-13-25</a:t>
            </a:r>
          </a:p>
          <a:p>
            <a:pPr eaLnBrk="1" hangingPunct="1"/>
            <a:endParaRPr lang="en-US" altLang="da-DK" sz="1400" smtClean="0"/>
          </a:p>
          <a:p>
            <a:pPr eaLnBrk="1" hangingPunct="1"/>
            <a:r>
              <a:rPr lang="en-US" altLang="da-DK" sz="1400" smtClean="0"/>
              <a:t>High capacity in all conditions</a:t>
            </a:r>
          </a:p>
          <a:p>
            <a:pPr lvl="1" eaLnBrk="1" hangingPunct="1"/>
            <a:r>
              <a:rPr lang="en-US" altLang="da-DK" sz="1400" smtClean="0"/>
              <a:t>The material is forced into the chamber through the knives</a:t>
            </a:r>
          </a:p>
          <a:p>
            <a:pPr lvl="1" eaLnBrk="1" hangingPunct="1"/>
            <a:r>
              <a:rPr lang="en-US" altLang="da-DK" sz="1400" smtClean="0"/>
              <a:t>Instant bale start in all the conditions</a:t>
            </a:r>
          </a:p>
          <a:p>
            <a:pPr lvl="1" eaLnBrk="1" hangingPunct="1"/>
            <a:r>
              <a:rPr lang="en-US" altLang="da-DK" sz="1400" smtClean="0"/>
              <a:t>Design with opposite tines provides a very high intake capacity even with 25 knives engaged</a:t>
            </a:r>
          </a:p>
          <a:p>
            <a:pPr lvl="1" eaLnBrk="1" hangingPunct="1"/>
            <a:r>
              <a:rPr lang="en-US" altLang="da-DK" sz="1400" smtClean="0"/>
              <a:t>DropFloor </a:t>
            </a:r>
          </a:p>
          <a:p>
            <a:pPr eaLnBrk="1" hangingPunct="1"/>
            <a:endParaRPr lang="en-US" altLang="da-DK" sz="1400" smtClean="0"/>
          </a:p>
          <a:p>
            <a:pPr eaLnBrk="1" hangingPunct="1"/>
            <a:r>
              <a:rPr lang="en-US" altLang="da-DK" sz="1400" smtClean="0"/>
              <a:t>Perfect cutting quality</a:t>
            </a:r>
          </a:p>
          <a:p>
            <a:pPr lvl="1" eaLnBrk="1" hangingPunct="1"/>
            <a:r>
              <a:rPr lang="en-US" altLang="da-DK" sz="1400" smtClean="0"/>
              <a:t>Hardened knives</a:t>
            </a:r>
          </a:p>
          <a:p>
            <a:pPr lvl="1" eaLnBrk="1" hangingPunct="1"/>
            <a:r>
              <a:rPr lang="en-US" altLang="da-DK" sz="1400" smtClean="0"/>
              <a:t>Individually double spring protected knives</a:t>
            </a:r>
          </a:p>
          <a:p>
            <a:pPr lvl="1" eaLnBrk="1" hangingPunct="1"/>
            <a:r>
              <a:rPr lang="en-US" altLang="da-DK" sz="1400" smtClean="0"/>
              <a:t>Automatic knife re-engagement</a:t>
            </a:r>
          </a:p>
        </p:txBody>
      </p:sp>
      <p:pic>
        <p:nvPicPr>
          <p:cNvPr id="36868" name="Picture 5" descr="PW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221163"/>
            <a:ext cx="3960812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 descr="Fendt_Features_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287588"/>
            <a:ext cx="3960812" cy="186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73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29600" cy="838200"/>
          </a:xfrm>
        </p:spPr>
        <p:txBody>
          <a:bodyPr/>
          <a:lstStyle/>
          <a:p>
            <a:pPr eaLnBrk="1" hangingPunct="1"/>
            <a:r>
              <a:rPr lang="fr-FR" altLang="da-DK" i="1" smtClean="0"/>
              <a:t>SuperCut  25-knife c</a:t>
            </a:r>
            <a:r>
              <a:rPr lang="fr-FR" altLang="da-DK" smtClean="0"/>
              <a:t>utting device</a:t>
            </a:r>
            <a:endParaRPr lang="fr-FR" altLang="da-DK" sz="2000" i="1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41513"/>
            <a:ext cx="5435600" cy="3216275"/>
          </a:xfrm>
        </p:spPr>
        <p:txBody>
          <a:bodyPr/>
          <a:lstStyle/>
          <a:p>
            <a:pPr eaLnBrk="1" hangingPunct="1"/>
            <a:r>
              <a:rPr lang="en-GB" altLang="da-DK" sz="1600" smtClean="0"/>
              <a:t>Strong, unique features</a:t>
            </a:r>
          </a:p>
          <a:p>
            <a:pPr lvl="1" eaLnBrk="1" hangingPunct="1"/>
            <a:r>
              <a:rPr lang="en-GB" altLang="da-DK" sz="1400" smtClean="0"/>
              <a:t>High flexibility in crops and working conditions thanks to the knife group selection (6, 12, 13 or 25) </a:t>
            </a:r>
          </a:p>
          <a:p>
            <a:pPr lvl="1" eaLnBrk="1" hangingPunct="1"/>
            <a:r>
              <a:rPr lang="en-GB" altLang="da-DK" sz="1400" smtClean="0"/>
              <a:t>A perfect cutting quality thanks to the double knife protection (patented)</a:t>
            </a:r>
          </a:p>
          <a:p>
            <a:pPr lvl="2" eaLnBrk="1" hangingPunct="1"/>
            <a:r>
              <a:rPr lang="en-GB" altLang="da-DK" sz="1400" smtClean="0"/>
              <a:t>First protection allows knife to move backwards: knife keeps its cutting effect </a:t>
            </a:r>
            <a:r>
              <a:rPr lang="en-GB" altLang="da-DK" sz="1400" i="1" smtClean="0"/>
              <a:t>(small obstacle)</a:t>
            </a:r>
          </a:p>
          <a:p>
            <a:pPr lvl="2" eaLnBrk="1" hangingPunct="1"/>
            <a:r>
              <a:rPr lang="en-GB" altLang="da-DK" sz="1400" smtClean="0"/>
              <a:t>Second protection allows knife to move down: knife fully down for maximum clearance </a:t>
            </a:r>
            <a:r>
              <a:rPr lang="en-GB" altLang="da-DK" sz="1400" i="1" smtClean="0"/>
              <a:t>(large </a:t>
            </a:r>
            <a:r>
              <a:rPr lang="en-GB" altLang="da-DK" sz="1200" i="1" smtClean="0"/>
              <a:t>obstacle)</a:t>
            </a:r>
            <a:endParaRPr lang="en-GB" altLang="da-DK" sz="1200" smtClean="0"/>
          </a:p>
        </p:txBody>
      </p:sp>
      <p:pic>
        <p:nvPicPr>
          <p:cNvPr id="37892" name="Picture 4" descr="Imag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3068638"/>
            <a:ext cx="1727200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 descr="POWERCUT2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4184650"/>
            <a:ext cx="3071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6" descr="Image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4081463"/>
            <a:ext cx="3600450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5" name="Group 7"/>
          <p:cNvGrpSpPr>
            <a:grpSpLocks/>
          </p:cNvGrpSpPr>
          <p:nvPr/>
        </p:nvGrpSpPr>
        <p:grpSpPr bwMode="auto">
          <a:xfrm>
            <a:off x="4572000" y="6113463"/>
            <a:ext cx="361950" cy="374650"/>
            <a:chOff x="2961" y="3616"/>
            <a:chExt cx="228" cy="236"/>
          </a:xfrm>
        </p:grpSpPr>
        <p:sp>
          <p:nvSpPr>
            <p:cNvPr id="37903" name="Oval 8"/>
            <p:cNvSpPr>
              <a:spLocks noChangeArrowheads="1"/>
            </p:cNvSpPr>
            <p:nvPr/>
          </p:nvSpPr>
          <p:spPr bwMode="auto">
            <a:xfrm>
              <a:off x="2961" y="3616"/>
              <a:ext cx="227" cy="227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37904" name="Text Box 9"/>
            <p:cNvSpPr txBox="1">
              <a:spLocks noChangeArrowheads="1"/>
            </p:cNvSpPr>
            <p:nvPr/>
          </p:nvSpPr>
          <p:spPr bwMode="auto">
            <a:xfrm>
              <a:off x="2962" y="3621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da-DK" sz="1800" b="1">
                  <a:solidFill>
                    <a:schemeClr val="tx2"/>
                  </a:solidFill>
                </a:rPr>
                <a:t>1</a:t>
              </a:r>
            </a:p>
          </p:txBody>
        </p:sp>
      </p:grpSp>
      <p:grpSp>
        <p:nvGrpSpPr>
          <p:cNvPr id="37896" name="Group 10"/>
          <p:cNvGrpSpPr>
            <a:grpSpLocks/>
          </p:cNvGrpSpPr>
          <p:nvPr/>
        </p:nvGrpSpPr>
        <p:grpSpPr bwMode="auto">
          <a:xfrm>
            <a:off x="4573588" y="4970463"/>
            <a:ext cx="360362" cy="366712"/>
            <a:chOff x="3016" y="3203"/>
            <a:chExt cx="227" cy="231"/>
          </a:xfrm>
        </p:grpSpPr>
        <p:sp>
          <p:nvSpPr>
            <p:cNvPr id="37901" name="Oval 11"/>
            <p:cNvSpPr>
              <a:spLocks noChangeArrowheads="1"/>
            </p:cNvSpPr>
            <p:nvPr/>
          </p:nvSpPr>
          <p:spPr bwMode="auto">
            <a:xfrm>
              <a:off x="3016" y="3203"/>
              <a:ext cx="227" cy="227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rgbClr val="CC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1800"/>
            </a:p>
          </p:txBody>
        </p:sp>
        <p:sp>
          <p:nvSpPr>
            <p:cNvPr id="37902" name="Text Box 12"/>
            <p:cNvSpPr txBox="1">
              <a:spLocks noChangeArrowheads="1"/>
            </p:cNvSpPr>
            <p:nvPr/>
          </p:nvSpPr>
          <p:spPr bwMode="auto">
            <a:xfrm>
              <a:off x="3016" y="3203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da-DK" sz="1800" b="1">
                  <a:solidFill>
                    <a:schemeClr val="tx2"/>
                  </a:solidFill>
                </a:rPr>
                <a:t>2</a:t>
              </a:r>
            </a:p>
          </p:txBody>
        </p:sp>
      </p:grpSp>
      <p:sp>
        <p:nvSpPr>
          <p:cNvPr id="37897" name="Line 13"/>
          <p:cNvSpPr>
            <a:spLocks noChangeShapeType="1"/>
          </p:cNvSpPr>
          <p:nvPr/>
        </p:nvSpPr>
        <p:spPr bwMode="auto">
          <a:xfrm flipV="1">
            <a:off x="4932363" y="5999163"/>
            <a:ext cx="822325" cy="27305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Line 14"/>
          <p:cNvSpPr>
            <a:spLocks noChangeShapeType="1"/>
          </p:cNvSpPr>
          <p:nvPr/>
        </p:nvSpPr>
        <p:spPr bwMode="auto">
          <a:xfrm flipH="1" flipV="1">
            <a:off x="3694113" y="6013450"/>
            <a:ext cx="877887" cy="258763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9" name="Line 15"/>
          <p:cNvSpPr>
            <a:spLocks noChangeShapeType="1"/>
          </p:cNvSpPr>
          <p:nvPr/>
        </p:nvSpPr>
        <p:spPr bwMode="auto">
          <a:xfrm>
            <a:off x="4932363" y="5149850"/>
            <a:ext cx="1944687" cy="11430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Line 16"/>
          <p:cNvSpPr>
            <a:spLocks noChangeShapeType="1"/>
          </p:cNvSpPr>
          <p:nvPr/>
        </p:nvSpPr>
        <p:spPr bwMode="auto">
          <a:xfrm flipH="1">
            <a:off x="2676525" y="5167313"/>
            <a:ext cx="1895475" cy="817562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8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908050"/>
            <a:ext cx="8280400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New DropFloor - unblocking strategy</a:t>
            </a:r>
          </a:p>
        </p:txBody>
      </p:sp>
      <p:pic>
        <p:nvPicPr>
          <p:cNvPr id="15366" name="Picture 6" descr="C:\Users\ra_dyu\Desktop\DropFloor_ 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618" y="5229200"/>
            <a:ext cx="1037411" cy="6466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7" descr="C:\Users\ra_dyu\Desktop\DropFloor_ 00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746" y="5229201"/>
            <a:ext cx="1037411" cy="6466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:\Users\ra_dyu\Desktop\DropFloor_ 0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876" y="5229201"/>
            <a:ext cx="1039572" cy="64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7" descr="C:\Users\kf_lso\Pictures\1 - Pro KvG\Presses\DropFloor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8" y="2349500"/>
            <a:ext cx="4143375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84663" y="4291013"/>
            <a:ext cx="735012" cy="647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89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850" y="1987550"/>
            <a:ext cx="4664075" cy="4176713"/>
          </a:xfrm>
        </p:spPr>
        <p:txBody>
          <a:bodyPr/>
          <a:lstStyle/>
          <a:p>
            <a:pPr eaLnBrk="1" hangingPunct="1"/>
            <a:r>
              <a:rPr lang="en-GB" altLang="da-DK" sz="1400" smtClean="0"/>
              <a:t>Full comfort technology</a:t>
            </a:r>
          </a:p>
          <a:p>
            <a:pPr lvl="1" eaLnBrk="1" hangingPunct="1"/>
            <a:r>
              <a:rPr lang="en-GB" altLang="da-DK" sz="1400" smtClean="0"/>
              <a:t>Operated directly from tractor cab</a:t>
            </a:r>
          </a:p>
          <a:p>
            <a:pPr lvl="1" eaLnBrk="1" hangingPunct="1"/>
            <a:r>
              <a:rPr lang="en-GB" altLang="da-DK" sz="1400" smtClean="0"/>
              <a:t>Single acting valve needed</a:t>
            </a:r>
          </a:p>
          <a:p>
            <a:pPr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Fast and efficient rotor un-blocking device</a:t>
            </a:r>
          </a:p>
          <a:p>
            <a:pPr lvl="1" eaLnBrk="1" hangingPunct="1"/>
            <a:r>
              <a:rPr lang="en-GB" altLang="da-DK" sz="1400" smtClean="0"/>
              <a:t>Fast operating system</a:t>
            </a:r>
          </a:p>
          <a:p>
            <a:pPr lvl="2" eaLnBrk="1" hangingPunct="1"/>
            <a:r>
              <a:rPr lang="en-GB" altLang="da-DK" sz="1400" smtClean="0"/>
              <a:t>Select ‘DropFloor’ function on control box</a:t>
            </a:r>
          </a:p>
          <a:p>
            <a:pPr lvl="2" eaLnBrk="1" hangingPunct="1"/>
            <a:r>
              <a:rPr lang="en-GB" altLang="da-DK" sz="1400" smtClean="0"/>
              <a:t>Remove the hydraulic pressure and re-engage PTO</a:t>
            </a:r>
          </a:p>
          <a:p>
            <a:pPr lvl="2" eaLnBrk="1" hangingPunct="1"/>
            <a:r>
              <a:rPr lang="en-GB" altLang="da-DK" sz="1400" smtClean="0"/>
              <a:t>Pressure the system back and start baling again</a:t>
            </a:r>
          </a:p>
          <a:p>
            <a:pPr lvl="2"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A safe system to remove a blockage</a:t>
            </a:r>
          </a:p>
          <a:p>
            <a:pPr lvl="1" eaLnBrk="1" hangingPunct="1">
              <a:buFont typeface="Arial" pitchFamily="34" charset="0"/>
              <a:buChar char="−"/>
            </a:pPr>
            <a:r>
              <a:rPr lang="en-GB" altLang="da-DK" sz="1400" smtClean="0"/>
              <a:t>Increased clearance between floor and rotor  thanks to new parallelogram system</a:t>
            </a:r>
          </a:p>
          <a:p>
            <a:pPr lvl="1" eaLnBrk="1" hangingPunct="1">
              <a:buFont typeface="Arial" pitchFamily="34" charset="0"/>
              <a:buChar char="−"/>
            </a:pPr>
            <a:r>
              <a:rPr lang="en-GB" altLang="da-DK" sz="1400" smtClean="0"/>
              <a:t>100% efficiency in clearing crop blockages</a:t>
            </a:r>
          </a:p>
        </p:txBody>
      </p:sp>
    </p:spTree>
    <p:extLst>
      <p:ext uri="{BB962C8B-B14F-4D97-AF65-F5344CB8AC3E}">
        <p14:creationId xmlns:p14="http://schemas.microsoft.com/office/powerpoint/2010/main" val="22166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1363663"/>
            <a:ext cx="3756025" cy="225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922338"/>
            <a:ext cx="4978400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PowerMax chamber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850" y="1917700"/>
            <a:ext cx="4356100" cy="4535488"/>
          </a:xfrm>
        </p:spPr>
        <p:txBody>
          <a:bodyPr/>
          <a:lstStyle/>
          <a:p>
            <a:pPr eaLnBrk="1" hangingPunct="1"/>
            <a:r>
              <a:rPr lang="en-US" altLang="da-DK" sz="1400" smtClean="0"/>
              <a:t>A powerful chamber</a:t>
            </a:r>
          </a:p>
          <a:p>
            <a:pPr lvl="1" eaLnBrk="1" hangingPunct="1"/>
            <a:r>
              <a:rPr lang="en-US" altLang="da-DK" sz="1400" smtClean="0"/>
              <a:t>Full roller chamber concept</a:t>
            </a:r>
          </a:p>
          <a:p>
            <a:pPr lvl="2" eaLnBrk="1" hangingPunct="1"/>
            <a:r>
              <a:rPr lang="en-US" altLang="da-DK" sz="1400" smtClean="0"/>
              <a:t>17 heavy duty rollers </a:t>
            </a:r>
          </a:p>
          <a:p>
            <a:pPr lvl="2" eaLnBrk="1" hangingPunct="1"/>
            <a:r>
              <a:rPr lang="en-US" altLang="da-DK" sz="1400" smtClean="0"/>
              <a:t>Designed for silage</a:t>
            </a:r>
          </a:p>
          <a:p>
            <a:pPr lvl="2" eaLnBrk="1" hangingPunct="1"/>
            <a:r>
              <a:rPr lang="en-US" altLang="da-DK" sz="1400" smtClean="0"/>
              <a:t>Strong concept for baling wet grass</a:t>
            </a:r>
          </a:p>
          <a:p>
            <a:pPr lvl="2" eaLnBrk="1" hangingPunct="1"/>
            <a:r>
              <a:rPr lang="en-US" altLang="da-DK" sz="1400" smtClean="0"/>
              <a:t>Greasable bearings for max. efficiency</a:t>
            </a:r>
          </a:p>
          <a:p>
            <a:pPr eaLnBrk="1" hangingPunct="1"/>
            <a:endParaRPr lang="en-US" altLang="da-DK" sz="1400" smtClean="0"/>
          </a:p>
          <a:p>
            <a:pPr eaLnBrk="1" hangingPunct="1"/>
            <a:r>
              <a:rPr lang="en-US" altLang="da-DK" sz="1400" smtClean="0"/>
              <a:t>A good grip on bales</a:t>
            </a:r>
          </a:p>
          <a:p>
            <a:pPr lvl="1" eaLnBrk="1" hangingPunct="1"/>
            <a:r>
              <a:rPr lang="en-US" altLang="da-DK" sz="1400" smtClean="0"/>
              <a:t>Small diameter ribbed rollers</a:t>
            </a:r>
          </a:p>
          <a:p>
            <a:pPr lvl="2" eaLnBrk="1" hangingPunct="1"/>
            <a:r>
              <a:rPr lang="en-US" altLang="da-DK" sz="1400" smtClean="0"/>
              <a:t>Excellent bale rotation</a:t>
            </a:r>
          </a:p>
          <a:p>
            <a:pPr lvl="2" eaLnBrk="1" hangingPunct="1"/>
            <a:r>
              <a:rPr lang="en-US" altLang="da-DK" sz="1400" smtClean="0"/>
              <a:t>Reduced crop loss</a:t>
            </a:r>
          </a:p>
          <a:p>
            <a:pPr eaLnBrk="1" hangingPunct="1"/>
            <a:endParaRPr lang="en-US" altLang="da-DK" sz="1400" smtClean="0"/>
          </a:p>
          <a:p>
            <a:pPr eaLnBrk="1" hangingPunct="1"/>
            <a:r>
              <a:rPr lang="en-US" altLang="da-DK" sz="1400" smtClean="0"/>
              <a:t>High density and nice bale shape</a:t>
            </a:r>
          </a:p>
          <a:p>
            <a:pPr lvl="1" eaLnBrk="1" hangingPunct="1"/>
            <a:r>
              <a:rPr lang="en-US" altLang="da-DK" sz="1400" smtClean="0"/>
              <a:t>Rollers are the best solution to obtain high density, nicely shaped bales.</a:t>
            </a:r>
          </a:p>
          <a:p>
            <a:pPr lvl="1" eaLnBrk="1" hangingPunct="1"/>
            <a:r>
              <a:rPr lang="en-US" altLang="da-DK" sz="1400" smtClean="0"/>
              <a:t>Less bales in the field and perfect, air tight wrapping </a:t>
            </a:r>
          </a:p>
          <a:p>
            <a:pPr lvl="1" eaLnBrk="1" hangingPunct="1"/>
            <a:endParaRPr lang="en-US" altLang="da-DK" sz="1400" smtClean="0"/>
          </a:p>
        </p:txBody>
      </p:sp>
      <p:pic>
        <p:nvPicPr>
          <p:cNvPr id="39941" name="Picture 5" descr="Vi_RF 3325_00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859213"/>
            <a:ext cx="2112963" cy="26654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62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229600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Locking device - Density</a:t>
            </a:r>
          </a:p>
        </p:txBody>
      </p:sp>
      <p:sp>
        <p:nvSpPr>
          <p:cNvPr id="4096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850" y="1862138"/>
            <a:ext cx="4870450" cy="4103687"/>
          </a:xfrm>
        </p:spPr>
        <p:txBody>
          <a:bodyPr/>
          <a:lstStyle/>
          <a:p>
            <a:pPr eaLnBrk="1" hangingPunct="1"/>
            <a:r>
              <a:rPr lang="en-US" altLang="da-DK" sz="1800" smtClean="0"/>
              <a:t>Mechanical locking device</a:t>
            </a:r>
          </a:p>
          <a:p>
            <a:pPr eaLnBrk="1" hangingPunct="1"/>
            <a:endParaRPr lang="en-US" altLang="da-DK" smtClean="0"/>
          </a:p>
          <a:p>
            <a:pPr eaLnBrk="1" hangingPunct="1"/>
            <a:r>
              <a:rPr lang="en-US" altLang="da-DK" sz="1800" smtClean="0"/>
              <a:t>High density bales</a:t>
            </a:r>
          </a:p>
          <a:p>
            <a:pPr lvl="1" eaLnBrk="1" hangingPunct="1"/>
            <a:r>
              <a:rPr lang="en-US" altLang="da-DK" sz="1600" smtClean="0"/>
              <a:t>Powerful tailgate locking</a:t>
            </a:r>
          </a:p>
          <a:p>
            <a:pPr lvl="1" eaLnBrk="1" hangingPunct="1"/>
            <a:r>
              <a:rPr lang="en-US" altLang="da-DK" sz="1600" smtClean="0"/>
              <a:t>Density setting controlled from tractor cab</a:t>
            </a:r>
          </a:p>
          <a:p>
            <a:pPr eaLnBrk="1" hangingPunct="1"/>
            <a:endParaRPr lang="en-US" altLang="da-DK" smtClean="0"/>
          </a:p>
          <a:p>
            <a:pPr eaLnBrk="1" hangingPunct="1"/>
            <a:r>
              <a:rPr lang="en-US" altLang="da-DK" sz="1800" smtClean="0"/>
              <a:t>High reliability of the baler</a:t>
            </a:r>
          </a:p>
          <a:p>
            <a:pPr lvl="1" eaLnBrk="1" hangingPunct="1"/>
            <a:r>
              <a:rPr lang="en-US" altLang="da-DK" sz="1600" smtClean="0"/>
              <a:t>Simple mechanical concept</a:t>
            </a:r>
          </a:p>
          <a:p>
            <a:pPr lvl="1" eaLnBrk="1" hangingPunct="1"/>
            <a:r>
              <a:rPr lang="en-US" altLang="da-DK" sz="1600" smtClean="0"/>
              <a:t>Maintenance free system</a:t>
            </a:r>
          </a:p>
          <a:p>
            <a:pPr lvl="1" eaLnBrk="1" hangingPunct="1"/>
            <a:r>
              <a:rPr lang="en-US" altLang="da-DK" sz="1600" smtClean="0"/>
              <a:t>Strong locking for less stress on tailgate</a:t>
            </a:r>
          </a:p>
          <a:p>
            <a:pPr lvl="1" eaLnBrk="1" hangingPunct="1"/>
            <a:r>
              <a:rPr lang="en-US" altLang="da-DK" sz="1600" smtClean="0"/>
              <a:t>No risk of oil leakage</a:t>
            </a:r>
          </a:p>
        </p:txBody>
      </p:sp>
      <p:pic>
        <p:nvPicPr>
          <p:cNvPr id="40965" name="Picture 5" descr="IMG_57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76872"/>
            <a:ext cx="2730500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40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908050"/>
            <a:ext cx="8064500" cy="838200"/>
          </a:xfrm>
        </p:spPr>
        <p:txBody>
          <a:bodyPr/>
          <a:lstStyle/>
          <a:p>
            <a:pPr algn="l" eaLnBrk="1" hangingPunct="1"/>
            <a:r>
              <a:rPr lang="fr-FR" altLang="da-DK" smtClean="0"/>
              <a:t>Drive line - Cinematic</a:t>
            </a: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850" y="1854200"/>
            <a:ext cx="4321175" cy="4022725"/>
          </a:xfrm>
        </p:spPr>
        <p:txBody>
          <a:bodyPr/>
          <a:lstStyle/>
          <a:p>
            <a:pPr eaLnBrk="1" hangingPunct="1"/>
            <a:r>
              <a:rPr lang="en-GB" altLang="da-DK" sz="1400" smtClean="0"/>
              <a:t>Heavy duty driveline</a:t>
            </a:r>
          </a:p>
          <a:p>
            <a:pPr lvl="1" eaLnBrk="1" hangingPunct="1"/>
            <a:r>
              <a:rPr lang="en-GB" altLang="da-DK" sz="1400" smtClean="0"/>
              <a:t>Split driveline with</a:t>
            </a:r>
          </a:p>
          <a:p>
            <a:pPr lvl="2" eaLnBrk="1" hangingPunct="1"/>
            <a:r>
              <a:rPr lang="en-GB" altLang="da-DK" sz="1400" smtClean="0"/>
              <a:t>Bale driving on right hand side</a:t>
            </a:r>
          </a:p>
          <a:p>
            <a:pPr lvl="2" eaLnBrk="1" hangingPunct="1"/>
            <a:r>
              <a:rPr lang="en-GB" altLang="da-DK" sz="1400" smtClean="0"/>
              <a:t>Rotor driving on left hand side</a:t>
            </a:r>
          </a:p>
          <a:p>
            <a:pPr lvl="1" eaLnBrk="1" hangingPunct="1"/>
            <a:r>
              <a:rPr lang="en-GB" altLang="da-DK" sz="1400" smtClean="0"/>
              <a:t>Strong 1’ ¼ pitch main drive chain</a:t>
            </a:r>
          </a:p>
          <a:p>
            <a:pPr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High reliability &amp; low maintenance</a:t>
            </a:r>
          </a:p>
          <a:p>
            <a:pPr lvl="1" eaLnBrk="1" hangingPunct="1"/>
            <a:r>
              <a:rPr lang="en-GB" altLang="da-DK" sz="1400" smtClean="0"/>
              <a:t>Automatic chain lubrication</a:t>
            </a:r>
          </a:p>
          <a:p>
            <a:pPr lvl="1" eaLnBrk="1" hangingPunct="1"/>
            <a:r>
              <a:rPr lang="en-GB" altLang="da-DK" sz="1400" smtClean="0"/>
              <a:t>Strong roller shafts and bearings</a:t>
            </a:r>
          </a:p>
          <a:p>
            <a:pPr lvl="1" eaLnBrk="1" hangingPunct="1"/>
            <a:r>
              <a:rPr lang="en-GB" altLang="da-DK" sz="1400" smtClean="0"/>
              <a:t>Eccentric roller bearings mounting</a:t>
            </a:r>
          </a:p>
          <a:p>
            <a:pPr lvl="1" eaLnBrk="1" hangingPunct="1"/>
            <a:r>
              <a:rPr lang="en-GB" altLang="da-DK" sz="1400" smtClean="0"/>
              <a:t>Centralized greasable bearings</a:t>
            </a:r>
            <a:endParaRPr lang="en-GB" altLang="da-DK" sz="1400" i="1" smtClean="0"/>
          </a:p>
          <a:p>
            <a:pPr eaLnBrk="1" hangingPunct="1"/>
            <a:endParaRPr lang="en-GB" altLang="da-DK" sz="1400" smtClean="0"/>
          </a:p>
          <a:p>
            <a:pPr eaLnBrk="1" hangingPunct="1"/>
            <a:r>
              <a:rPr lang="en-GB" altLang="da-DK" sz="1400" smtClean="0"/>
              <a:t>A secure protection of the baler</a:t>
            </a:r>
          </a:p>
          <a:p>
            <a:pPr lvl="1" eaLnBrk="1" hangingPunct="1"/>
            <a:r>
              <a:rPr lang="en-GB" altLang="da-DK" sz="1400" smtClean="0"/>
              <a:t>Cam clutch protection on PTO shaft</a:t>
            </a:r>
          </a:p>
          <a:p>
            <a:pPr lvl="1" eaLnBrk="1" hangingPunct="1"/>
            <a:r>
              <a:rPr lang="en-GB" altLang="da-DK" sz="1400" smtClean="0"/>
              <a:t>Clutch protection on pick-up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9"/>
          <a:stretch>
            <a:fillRect/>
          </a:stretch>
        </p:blipFill>
        <p:spPr bwMode="auto">
          <a:xfrm>
            <a:off x="5364163" y="1484313"/>
            <a:ext cx="3348037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3802063"/>
            <a:ext cx="1493837" cy="12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802063"/>
            <a:ext cx="1762125" cy="12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415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23850" y="935038"/>
            <a:ext cx="8229600" cy="838200"/>
          </a:xfrm>
        </p:spPr>
        <p:txBody>
          <a:bodyPr/>
          <a:lstStyle/>
          <a:p>
            <a:r>
              <a:rPr lang="it-IT" altLang="en-US" smtClean="0"/>
              <a:t>Hydraulics</a:t>
            </a:r>
            <a:endParaRPr lang="en-GB" altLang="en-US" smtClean="0"/>
          </a:p>
        </p:txBody>
      </p:sp>
      <p:sp>
        <p:nvSpPr>
          <p:cNvPr id="43011" name="Rectangle 3"/>
          <p:cNvSpPr txBox="1">
            <a:spLocks noChangeArrowheads="1"/>
          </p:cNvSpPr>
          <p:nvPr/>
        </p:nvSpPr>
        <p:spPr bwMode="auto">
          <a:xfrm>
            <a:off x="323850" y="1844675"/>
            <a:ext cx="5903913" cy="168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altLang="da-DK" sz="1800"/>
              <a:t>Integration of steel pipes in the hydraulic circuit</a:t>
            </a:r>
          </a:p>
          <a:p>
            <a:pPr lvl="1" eaLnBrk="1" hangingPunct="1"/>
            <a:r>
              <a:rPr lang="en-GB" altLang="da-DK" sz="1600"/>
              <a:t>Better protection of critical area</a:t>
            </a:r>
          </a:p>
          <a:p>
            <a:pPr lvl="1" eaLnBrk="1" hangingPunct="1"/>
            <a:r>
              <a:rPr lang="en-GB" altLang="da-DK" sz="1600"/>
              <a:t>Professional approach</a:t>
            </a:r>
          </a:p>
          <a:p>
            <a:pPr lvl="1" eaLnBrk="1" hangingPunct="1"/>
            <a:r>
              <a:rPr lang="en-GB" altLang="da-DK" sz="1600"/>
              <a:t>Better visual impact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386138"/>
            <a:ext cx="4279900" cy="321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94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935038"/>
            <a:ext cx="6265863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Net Wrap System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09563" y="1887538"/>
            <a:ext cx="4406900" cy="4781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da-DK" sz="1600" dirty="0" smtClean="0"/>
              <a:t>Front mounted </a:t>
            </a:r>
            <a:r>
              <a:rPr lang="en-GB" sz="1600" dirty="0" smtClean="0"/>
              <a:t>d</a:t>
            </a:r>
            <a:r>
              <a:rPr lang="en-GB" altLang="fr-FR" sz="1600" dirty="0" smtClean="0"/>
              <a:t>irect injection </a:t>
            </a:r>
            <a:r>
              <a:rPr lang="en-GB" sz="1600" dirty="0" smtClean="0"/>
              <a:t>system </a:t>
            </a:r>
            <a:r>
              <a:rPr lang="en-GB" altLang="fr-FR" sz="1600" dirty="0" smtClean="0"/>
              <a:t>for a sure start every time</a:t>
            </a:r>
            <a:endParaRPr lang="en-GB" altLang="da-DK" sz="1600" dirty="0" smtClean="0"/>
          </a:p>
          <a:p>
            <a:pPr marL="177800" indent="-177800">
              <a:defRPr/>
            </a:pPr>
            <a:r>
              <a:rPr lang="en-GB" sz="1600" dirty="0" smtClean="0"/>
              <a:t>   Positive feed of net into the bale chamber </a:t>
            </a:r>
          </a:p>
          <a:p>
            <a:pPr marL="577850" lvl="1" indent="-177800">
              <a:defRPr/>
            </a:pPr>
            <a:r>
              <a:rPr lang="en-GB" sz="1400" dirty="0" smtClean="0"/>
              <a:t>Net permanently retained in injection arm, no time spent on first pick up of the net prior to injection</a:t>
            </a:r>
          </a:p>
          <a:p>
            <a:pPr marL="623888" lvl="1" indent="-166688">
              <a:defRPr/>
            </a:pPr>
            <a:r>
              <a:rPr lang="en-GB" sz="1400" dirty="0" smtClean="0"/>
              <a:t>No effect from windy conditions</a:t>
            </a:r>
          </a:p>
          <a:p>
            <a:pPr marL="623888" lvl="1" indent="-166688">
              <a:defRPr/>
            </a:pPr>
            <a:r>
              <a:rPr lang="en-GB" sz="1400" dirty="0" smtClean="0"/>
              <a:t>No feed rollers</a:t>
            </a:r>
          </a:p>
          <a:p>
            <a:pPr marL="623888" lvl="1" indent="-166688">
              <a:defRPr/>
            </a:pPr>
            <a:r>
              <a:rPr lang="en-GB" sz="1400" dirty="0" smtClean="0"/>
              <a:t>Very fast operation</a:t>
            </a:r>
            <a:endParaRPr lang="en-GB" altLang="fr-FR" sz="1400" dirty="0" smtClean="0"/>
          </a:p>
          <a:p>
            <a:pPr marL="177800" indent="-177800" eaLnBrk="1" hangingPunct="1">
              <a:lnSpc>
                <a:spcPct val="80000"/>
              </a:lnSpc>
              <a:defRPr/>
            </a:pPr>
            <a:r>
              <a:rPr lang="en-GB" altLang="fr-FR" sz="1400" dirty="0" smtClean="0"/>
              <a:t>   </a:t>
            </a:r>
            <a:r>
              <a:rPr lang="en-GB" altLang="fr-FR" sz="1600" dirty="0" smtClean="0"/>
              <a:t>Perfect net spread on the bale</a:t>
            </a:r>
          </a:p>
          <a:p>
            <a:pPr marL="623888" lvl="1" indent="-166688" eaLnBrk="1" hangingPunct="1">
              <a:defRPr/>
            </a:pPr>
            <a:r>
              <a:rPr lang="en-GB" altLang="fr-FR" sz="1400" dirty="0" smtClean="0"/>
              <a:t>Net is going fully from side to side</a:t>
            </a:r>
          </a:p>
          <a:p>
            <a:pPr marL="623888" lvl="1" indent="-166688" eaLnBrk="1" hangingPunct="1">
              <a:defRPr/>
            </a:pPr>
            <a:r>
              <a:rPr lang="en-GB" altLang="fr-FR" sz="1400" dirty="0" smtClean="0"/>
              <a:t>Edge covering net types can be used</a:t>
            </a:r>
            <a:endParaRPr lang="en-GB" altLang="da-DK" sz="16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GB" altLang="da-DK" sz="1600" dirty="0" smtClean="0"/>
              <a:t>Easy to operate device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GB" altLang="da-DK" sz="1400" dirty="0" smtClean="0"/>
              <a:t>Maximum comfort for the user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Perfect access to net loading area for servicing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Fast and comfortable net roll changing and threading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GB" altLang="da-DK" sz="1200" dirty="0" smtClean="0"/>
              <a:t>Fully programmable from control box in tractor cab</a:t>
            </a:r>
          </a:p>
          <a:p>
            <a:pPr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da-DK" sz="1600" dirty="0" smtClean="0"/>
              <a:t>Storage for 2 spare net rolls</a:t>
            </a:r>
            <a:endParaRPr lang="en-GB" altLang="da-DK" sz="1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GB" altLang="da-DK" sz="24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GB" altLang="da-DK" sz="1600" dirty="0" smtClean="0"/>
          </a:p>
        </p:txBody>
      </p:sp>
      <p:pic>
        <p:nvPicPr>
          <p:cNvPr id="44036" name="Picture 9" descr="P:\MKTG\_MARKETING - 2015\A. Working New Fix ch broch\Vicon_4225_4325_4325 FlexiWrap\Vicon_images details\RF4225-4325 pictures\page 8-9\resized\_36A7430_1024x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952625"/>
            <a:ext cx="365125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0" descr="P:\MKTG\_MARKETING - 2015\A. Working New Fix ch broch\Vicon_4225_4325_4325 FlexiWrap\Vicon_images details\RF4225-4325 pictures\page 8-9\resized\IMG_7847_1024x6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292600"/>
            <a:ext cx="36512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43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619250" y="935038"/>
            <a:ext cx="626586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fr-FR" altLang="da-DK" kern="0" dirty="0" err="1" smtClean="0"/>
              <a:t>PowerBind</a:t>
            </a:r>
            <a:r>
              <a:rPr lang="fr-FR" altLang="da-DK" kern="0" dirty="0" smtClean="0"/>
              <a:t> Net Wrap System</a:t>
            </a:r>
          </a:p>
        </p:txBody>
      </p:sp>
      <p:pic>
        <p:nvPicPr>
          <p:cNvPr id="45059" name="Picture 5" descr="C:\Users\kf_lso\Pictures\1 - Pro KvG\Presses\PowerBind_Ne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095500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86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62175" y="935038"/>
            <a:ext cx="53625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Twine System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73250"/>
            <a:ext cx="4248150" cy="48688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fr-FR" sz="1800" smtClean="0"/>
              <a:t>Perfect twine spacing</a:t>
            </a:r>
          </a:p>
          <a:p>
            <a:pPr lvl="1"/>
            <a:r>
              <a:rPr lang="en-GB" altLang="fr-FR" sz="1400" smtClean="0"/>
              <a:t>2 Twine arms each cover half the bale</a:t>
            </a:r>
          </a:p>
          <a:p>
            <a:pPr lvl="1"/>
            <a:r>
              <a:rPr lang="en-GB" altLang="fr-FR" sz="1400" smtClean="0"/>
              <a:t>Cycle starts at the side and finishes in the centre – eliminating loose ends</a:t>
            </a:r>
          </a:p>
          <a:p>
            <a:pPr eaLnBrk="1" hangingPunct="1"/>
            <a:endParaRPr lang="en-GB" altLang="da-DK" sz="1400" smtClean="0"/>
          </a:p>
          <a:p>
            <a:pPr>
              <a:lnSpc>
                <a:spcPct val="80000"/>
              </a:lnSpc>
            </a:pPr>
            <a:r>
              <a:rPr lang="en-GB" altLang="fr-FR" sz="1800" smtClean="0"/>
              <a:t>Efficient and fast operating system</a:t>
            </a:r>
          </a:p>
          <a:p>
            <a:pPr lvl="1" eaLnBrk="1" hangingPunct="1"/>
            <a:r>
              <a:rPr lang="en-GB" altLang="fr-FR" sz="1400" smtClean="0"/>
              <a:t>Forced injection for efficient twine start</a:t>
            </a:r>
          </a:p>
          <a:p>
            <a:pPr lvl="1" eaLnBrk="1" hangingPunct="1"/>
            <a:r>
              <a:rPr lang="en-GB" altLang="fr-FR" sz="1400" smtClean="0"/>
              <a:t>Fast cycle time for improved productivity</a:t>
            </a:r>
          </a:p>
          <a:p>
            <a:pPr lvl="1" eaLnBrk="1" hangingPunct="1"/>
            <a:r>
              <a:rPr lang="en-GB" altLang="fr-FR" sz="1400" smtClean="0"/>
              <a:t>Brake released during injection</a:t>
            </a:r>
          </a:p>
          <a:p>
            <a:pPr lvl="1" eaLnBrk="1" hangingPunct="1"/>
            <a:r>
              <a:rPr lang="en-GB" altLang="fr-FR" sz="1400" smtClean="0"/>
              <a:t>Over-braking during side binding</a:t>
            </a:r>
          </a:p>
          <a:p>
            <a:pPr eaLnBrk="1" hangingPunct="1"/>
            <a:endParaRPr lang="en-GB" altLang="da-DK" sz="1400" smtClean="0"/>
          </a:p>
          <a:p>
            <a:pPr>
              <a:lnSpc>
                <a:spcPct val="80000"/>
              </a:lnSpc>
            </a:pPr>
            <a:r>
              <a:rPr lang="en-GB" altLang="da-DK" sz="1800" smtClean="0"/>
              <a:t>Easy to operate device</a:t>
            </a:r>
          </a:p>
          <a:p>
            <a:pPr lvl="1" eaLnBrk="1" hangingPunct="1"/>
            <a:r>
              <a:rPr lang="en-GB" altLang="da-DK" sz="1400" smtClean="0"/>
              <a:t>Easy access to twine boxes</a:t>
            </a:r>
          </a:p>
          <a:p>
            <a:pPr lvl="1" eaLnBrk="1" hangingPunct="1"/>
            <a:r>
              <a:rPr lang="en-GB" altLang="fr-FR" sz="1400" smtClean="0"/>
              <a:t>Simple twine route</a:t>
            </a:r>
          </a:p>
          <a:p>
            <a:pPr lvl="1" eaLnBrk="1" hangingPunct="1"/>
            <a:r>
              <a:rPr lang="en-GB" altLang="fr-FR" sz="1400" smtClean="0"/>
              <a:t>Full control from tractor</a:t>
            </a:r>
          </a:p>
          <a:p>
            <a:pPr lvl="1" eaLnBrk="1" hangingPunct="1"/>
            <a:endParaRPr lang="en-GB" altLang="fr-FR" sz="1400" smtClean="0"/>
          </a:p>
          <a:p>
            <a:pPr>
              <a:lnSpc>
                <a:spcPct val="80000"/>
              </a:lnSpc>
            </a:pPr>
            <a:r>
              <a:rPr lang="en-GB" altLang="da-DK" sz="1800" smtClean="0"/>
              <a:t>Storage for 8 twine bobbins</a:t>
            </a:r>
            <a:endParaRPr lang="en-GB" altLang="fr-FR" sz="1800" smtClean="0"/>
          </a:p>
        </p:txBody>
      </p:sp>
      <p:pic>
        <p:nvPicPr>
          <p:cNvPr id="4608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952625"/>
            <a:ext cx="3651250" cy="226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5" name="Immagine 5" descr="Twine Route_Outsid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4292600"/>
            <a:ext cx="2216150" cy="1368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6" name="Immagine 16" descr="Twine Route_Insid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5292725"/>
            <a:ext cx="2228850" cy="1376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9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62175" y="935038"/>
            <a:ext cx="536257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PowerBind Twine System</a:t>
            </a:r>
          </a:p>
        </p:txBody>
      </p:sp>
      <p:pic>
        <p:nvPicPr>
          <p:cNvPr id="47107" name="Picture 4" descr="C:\Users\kf_lso\Pictures\1 - Pro KvG\Presses\PowerBind_Twine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095500"/>
            <a:ext cx="762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81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935038"/>
            <a:ext cx="3743325" cy="838200"/>
          </a:xfrm>
        </p:spPr>
        <p:txBody>
          <a:bodyPr/>
          <a:lstStyle/>
          <a:p>
            <a:pPr eaLnBrk="1" hangingPunct="1"/>
            <a:r>
              <a:rPr lang="fr-FR" altLang="da-DK" smtClean="0"/>
              <a:t>Control box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133600"/>
            <a:ext cx="4549775" cy="3840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da-DK" sz="1400" smtClean="0"/>
              <a:t>Simplicity – Efficiency – Productivity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A very professional easy to use interface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Intuitive access to all functions</a:t>
            </a:r>
          </a:p>
          <a:p>
            <a:pPr eaLnBrk="1" hangingPunct="1">
              <a:lnSpc>
                <a:spcPct val="80000"/>
              </a:lnSpc>
            </a:pPr>
            <a:endParaRPr lang="en-US" altLang="da-DK" sz="1400" smtClean="0"/>
          </a:p>
          <a:p>
            <a:pPr eaLnBrk="1" hangingPunct="1">
              <a:lnSpc>
                <a:spcPct val="80000"/>
              </a:lnSpc>
            </a:pPr>
            <a:r>
              <a:rPr lang="en-US" altLang="da-DK" sz="1400" smtClean="0"/>
              <a:t>Take the full control on board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Density adjustment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Current density (bale growing)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Left &amp; Right handside indicators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Twine or net tying selection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Twine and net tying adjustment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Tying information during cycle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Manual or automatic tying mode selection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Bale counter that can save up to 40 bale counts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Hydraulic selection control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da-DK" sz="1400" smtClean="0"/>
              <a:t>Pick-up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da-DK" sz="1400" smtClean="0"/>
              <a:t>DropFloor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da-DK" sz="1400" smtClean="0"/>
              <a:t>Knives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da-DK" sz="1400" smtClean="0"/>
              <a:t>Productivity information </a:t>
            </a:r>
            <a:r>
              <a:rPr lang="en-US" altLang="da-DK" sz="1400" i="1" smtClean="0"/>
              <a:t>(bales per hour)</a:t>
            </a:r>
          </a:p>
          <a:p>
            <a:pPr lvl="1" eaLnBrk="1" hangingPunct="1">
              <a:lnSpc>
                <a:spcPct val="80000"/>
              </a:lnSpc>
            </a:pPr>
            <a:endParaRPr lang="en-US" altLang="da-DK" sz="1200" i="1" smtClean="0"/>
          </a:p>
          <a:p>
            <a:pPr eaLnBrk="1" hangingPunct="1">
              <a:lnSpc>
                <a:spcPct val="80000"/>
              </a:lnSpc>
            </a:pPr>
            <a:endParaRPr lang="en-US" altLang="da-DK" sz="1400" smtClean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292600"/>
            <a:ext cx="4137025" cy="195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00213"/>
            <a:ext cx="4114800" cy="242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72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0" b="2530"/>
          <a:stretch>
            <a:fillRect/>
          </a:stretch>
        </p:blipFill>
        <p:spPr bwMode="auto">
          <a:xfrm>
            <a:off x="5148263" y="2779713"/>
            <a:ext cx="3794125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5" name="Rectangle 2"/>
          <p:cNvSpPr>
            <a:spLocks noChangeArrowheads="1"/>
          </p:cNvSpPr>
          <p:nvPr/>
        </p:nvSpPr>
        <p:spPr bwMode="auto">
          <a:xfrm>
            <a:off x="152400" y="2274888"/>
            <a:ext cx="4995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0000"/>
                </a:solidFill>
                <a:ea typeface="Geneva"/>
                <a:cs typeface="Geneva"/>
              </a:rPr>
              <a:t>IsoMatch Tellus GO* - compact ISOBUS Termina</a:t>
            </a:r>
            <a:r>
              <a:rPr lang="en-US" altLang="en-US" sz="1600">
                <a:solidFill>
                  <a:srgbClr val="000000"/>
                </a:solidFill>
                <a:ea typeface="Geneva"/>
                <a:cs typeface="Geneva"/>
              </a:rPr>
              <a:t>l </a:t>
            </a:r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295275" y="2690813"/>
            <a:ext cx="4141788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Full </a:t>
            </a:r>
            <a:r>
              <a:rPr lang="en-US" altLang="en-US" sz="1400" dirty="0" err="1" smtClean="0">
                <a:solidFill>
                  <a:srgbClr val="000000"/>
                </a:solidFill>
                <a:ea typeface="Geneva"/>
                <a:cs typeface="Geneva"/>
              </a:rPr>
              <a:t>IsoBus</a:t>
            </a: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 terminal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endParaRPr lang="en-US" altLang="en-US" sz="1400" dirty="0" smtClean="0">
              <a:solidFill>
                <a:srgbClr val="000000"/>
              </a:solidFill>
              <a:ea typeface="Geneva"/>
              <a:cs typeface="Geneva"/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Compact design: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Easy </a:t>
            </a:r>
            <a:r>
              <a:rPr lang="en-US" altLang="en-US" sz="1400" dirty="0">
                <a:latin typeface="+mn-lt"/>
              </a:rPr>
              <a:t>to integrate in the tractor </a:t>
            </a:r>
            <a:r>
              <a:rPr lang="en-US" altLang="en-US" sz="1400" dirty="0" smtClean="0">
                <a:latin typeface="+mn-lt"/>
              </a:rPr>
              <a:t>cab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7-inch </a:t>
            </a:r>
            <a:r>
              <a:rPr lang="en-US" altLang="en-US" sz="1400" dirty="0">
                <a:latin typeface="+mn-lt"/>
              </a:rPr>
              <a:t>touch screen </a:t>
            </a:r>
            <a:r>
              <a:rPr lang="en-US" altLang="en-US" sz="1400" dirty="0" smtClean="0">
                <a:latin typeface="+mn-lt"/>
              </a:rPr>
              <a:t>for </a:t>
            </a:r>
            <a:r>
              <a:rPr lang="en-US" altLang="en-US" sz="1400" dirty="0">
                <a:latin typeface="+mn-lt"/>
              </a:rPr>
              <a:t>perfect machine set-up and </a:t>
            </a:r>
            <a:r>
              <a:rPr lang="en-US" altLang="en-US" sz="1400" dirty="0" smtClean="0">
                <a:latin typeface="+mn-lt"/>
              </a:rPr>
              <a:t>control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Hard </a:t>
            </a:r>
            <a:r>
              <a:rPr lang="en-US" altLang="en-US" sz="1400" dirty="0">
                <a:solidFill>
                  <a:srgbClr val="000000"/>
                </a:solidFill>
                <a:ea typeface="Geneva"/>
                <a:cs typeface="Geneva"/>
              </a:rPr>
              <a:t>keys combined with </a:t>
            </a: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rotary-switch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Direct </a:t>
            </a:r>
            <a:r>
              <a:rPr lang="en-US" altLang="en-US" sz="1400" dirty="0">
                <a:latin typeface="+mn-lt"/>
              </a:rPr>
              <a:t>access to main </a:t>
            </a:r>
            <a:r>
              <a:rPr lang="en-US" altLang="en-US" sz="1400" dirty="0" smtClean="0">
                <a:latin typeface="+mn-lt"/>
              </a:rPr>
              <a:t>functions</a:t>
            </a:r>
          </a:p>
          <a:p>
            <a:pPr lvl="1" eaLnBrk="1" hangingPunct="1">
              <a:defRPr/>
            </a:pPr>
            <a:r>
              <a:rPr lang="en-US" altLang="en-US" sz="1400" dirty="0" smtClean="0">
                <a:latin typeface="+mn-lt"/>
              </a:rPr>
              <a:t>Optimal </a:t>
            </a:r>
            <a:r>
              <a:rPr lang="en-US" altLang="en-US" sz="1400" dirty="0">
                <a:latin typeface="+mn-lt"/>
              </a:rPr>
              <a:t>use while </a:t>
            </a:r>
            <a:r>
              <a:rPr lang="en-US" altLang="en-US" sz="1400" dirty="0" smtClean="0">
                <a:latin typeface="+mn-lt"/>
              </a:rPr>
              <a:t>driving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endParaRPr lang="en-US" altLang="en-US" sz="1400" dirty="0" smtClean="0">
              <a:solidFill>
                <a:srgbClr val="000000"/>
              </a:solidFill>
              <a:ea typeface="Geneva"/>
              <a:cs typeface="Geneva"/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en-US" altLang="en-US" sz="1400" dirty="0" smtClean="0">
                <a:solidFill>
                  <a:srgbClr val="000000"/>
                </a:solidFill>
                <a:ea typeface="Geneva"/>
                <a:cs typeface="Geneva"/>
              </a:rPr>
              <a:t>Implement control </a:t>
            </a:r>
            <a:r>
              <a:rPr lang="en-US" altLang="en-US" sz="1400" dirty="0">
                <a:solidFill>
                  <a:srgbClr val="000000"/>
                </a:solidFill>
                <a:ea typeface="Geneva"/>
                <a:cs typeface="Geneva"/>
              </a:rPr>
              <a:t>has never been so easy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295275" y="6096000"/>
            <a:ext cx="8229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ea typeface="Geneva"/>
                <a:cs typeface="Geneva"/>
              </a:rPr>
              <a:t>*  These full ISO terminals can be fitted on the new fixed chamber baler line, provided units are ordered from factory with Isobus connection kit. </a:t>
            </a:r>
          </a:p>
        </p:txBody>
      </p:sp>
      <p:sp>
        <p:nvSpPr>
          <p:cNvPr id="49158" name="Title 1"/>
          <p:cNvSpPr txBox="1">
            <a:spLocks/>
          </p:cNvSpPr>
          <p:nvPr/>
        </p:nvSpPr>
        <p:spPr bwMode="auto">
          <a:xfrm>
            <a:off x="323850" y="935038"/>
            <a:ext cx="8229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en-US" sz="2800" b="1">
                <a:solidFill>
                  <a:schemeClr val="tx2"/>
                </a:solidFill>
              </a:rPr>
              <a:t>IsoBus Technology (optional)</a:t>
            </a:r>
            <a:endParaRPr lang="en-GB" altLang="en-US" sz="28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8556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2514600" y="2878138"/>
            <a:ext cx="5715000" cy="8382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2514600" y="37973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2514600" y="4737100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2514600" y="1981200"/>
            <a:ext cx="5715000" cy="836613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2635250" y="1981200"/>
            <a:ext cx="55943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Small diameter pick-up design with 2.2m working width and roller crop press for optimal crop flow</a:t>
            </a:r>
            <a:endParaRPr lang="en-US" altLang="da-DK" sz="1600">
              <a:cs typeface="Arial" pitchFamily="34" charset="0"/>
            </a:endParaRPr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2635250" y="2954338"/>
            <a:ext cx="5500688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High capacity PowerFeed rotor or SuperCut with 14 or 25 knives. New DropFloor with parallelogram as standard equipment.</a:t>
            </a:r>
            <a:endParaRPr lang="en-US" altLang="da-DK" sz="1600">
              <a:cs typeface="Arial" pitchFamily="34" charset="0"/>
            </a:endParaRPr>
          </a:p>
        </p:txBody>
      </p:sp>
      <p:sp>
        <p:nvSpPr>
          <p:cNvPr id="109576" name="Text Box 8"/>
          <p:cNvSpPr txBox="1">
            <a:spLocks noChangeArrowheads="1"/>
          </p:cNvSpPr>
          <p:nvPr/>
        </p:nvSpPr>
        <p:spPr bwMode="auto">
          <a:xfrm>
            <a:off x="2635250" y="3887788"/>
            <a:ext cx="55943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PowerMaX bale chamber with 17 heavy duty ribbed rollers – specifically designed for silage bales in high volumes. </a:t>
            </a:r>
            <a:endParaRPr lang="en-US" altLang="da-DK" sz="1600">
              <a:cs typeface="Arial" pitchFamily="34" charset="0"/>
            </a:endParaRP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2635250" y="4835525"/>
            <a:ext cx="550068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New PowerBind System for </a:t>
            </a:r>
            <a:r>
              <a:rPr lang="en-US" altLang="en-US" sz="1600"/>
              <a:t>fast and reliable net and twine binding. Easy and comfortable net roll loading and threading as well as excellent bale coverage.</a:t>
            </a:r>
            <a:endParaRPr lang="en-GB" altLang="da-DK" sz="1600"/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611188" y="935038"/>
            <a:ext cx="80295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da-DK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5 Arguments, </a:t>
            </a:r>
            <a:r>
              <a:rPr lang="en-GB" altLang="da-DK" sz="2600" b="1" dirty="0" err="1" smtClean="0">
                <a:solidFill>
                  <a:srgbClr val="FF9933"/>
                </a:solidFill>
              </a:rPr>
              <a:t>Gallignani</a:t>
            </a:r>
            <a:r>
              <a:rPr lang="en-GB" altLang="da-DK" sz="2600" b="1" dirty="0" smtClean="0">
                <a:solidFill>
                  <a:srgbClr val="FF9933"/>
                </a:solidFill>
              </a:rPr>
              <a:t>  GF325</a:t>
            </a:r>
            <a:endParaRPr lang="en-GB" altLang="da-DK" sz="2600" b="1" dirty="0">
              <a:solidFill>
                <a:srgbClr val="FF9933"/>
              </a:solidFill>
            </a:endParaRPr>
          </a:p>
        </p:txBody>
      </p:sp>
      <p:sp>
        <p:nvSpPr>
          <p:cNvPr id="109579" name="Text Box 11"/>
          <p:cNvSpPr txBox="1">
            <a:spLocks noChangeArrowheads="1"/>
          </p:cNvSpPr>
          <p:nvPr/>
        </p:nvSpPr>
        <p:spPr bwMode="auto">
          <a:xfrm>
            <a:off x="381000" y="193833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109580" name="Text Box 12"/>
          <p:cNvSpPr txBox="1">
            <a:spLocks noChangeArrowheads="1"/>
          </p:cNvSpPr>
          <p:nvPr/>
        </p:nvSpPr>
        <p:spPr bwMode="auto">
          <a:xfrm>
            <a:off x="381000" y="285273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2</a:t>
            </a:r>
          </a:p>
        </p:txBody>
      </p:sp>
      <p:sp>
        <p:nvSpPr>
          <p:cNvPr id="109581" name="Text Box 13"/>
          <p:cNvSpPr txBox="1">
            <a:spLocks noChangeArrowheads="1"/>
          </p:cNvSpPr>
          <p:nvPr/>
        </p:nvSpPr>
        <p:spPr bwMode="auto">
          <a:xfrm>
            <a:off x="381000" y="3789363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3</a:t>
            </a:r>
          </a:p>
        </p:txBody>
      </p:sp>
      <p:sp>
        <p:nvSpPr>
          <p:cNvPr id="109582" name="Text Box 14"/>
          <p:cNvSpPr txBox="1">
            <a:spLocks noChangeArrowheads="1"/>
          </p:cNvSpPr>
          <p:nvPr/>
        </p:nvSpPr>
        <p:spPr bwMode="auto">
          <a:xfrm>
            <a:off x="381000" y="4724400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4</a:t>
            </a:r>
          </a:p>
        </p:txBody>
      </p:sp>
      <p:sp>
        <p:nvSpPr>
          <p:cNvPr id="109583" name="Rectangle 15"/>
          <p:cNvSpPr>
            <a:spLocks noChangeArrowheads="1"/>
          </p:cNvSpPr>
          <p:nvPr/>
        </p:nvSpPr>
        <p:spPr bwMode="auto">
          <a:xfrm>
            <a:off x="2514600" y="5668963"/>
            <a:ext cx="5715000" cy="863600"/>
          </a:xfrm>
          <a:prstGeom prst="rect">
            <a:avLst/>
          </a:prstGeom>
          <a:gradFill rotWithShape="1">
            <a:gsLst>
              <a:gs pos="0">
                <a:srgbClr val="D6D6D6"/>
              </a:gs>
              <a:gs pos="100000">
                <a:srgbClr val="F8F8F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99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800"/>
          </a:p>
        </p:txBody>
      </p:sp>
      <p:sp>
        <p:nvSpPr>
          <p:cNvPr id="109584" name="Text Box 16"/>
          <p:cNvSpPr txBox="1">
            <a:spLocks noChangeArrowheads="1"/>
          </p:cNvSpPr>
          <p:nvPr/>
        </p:nvSpPr>
        <p:spPr bwMode="auto">
          <a:xfrm>
            <a:off x="2635250" y="5767388"/>
            <a:ext cx="5500688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da-DK" sz="1600"/>
              <a:t>Simple and intuitive control with the Focus terminal. All functions are shown on a large, clear digital display. Tellus GO terminal available as option.</a:t>
            </a:r>
          </a:p>
        </p:txBody>
      </p:sp>
      <p:sp>
        <p:nvSpPr>
          <p:cNvPr id="109585" name="Text Box 17"/>
          <p:cNvSpPr txBox="1">
            <a:spLocks noChangeArrowheads="1"/>
          </p:cNvSpPr>
          <p:nvPr/>
        </p:nvSpPr>
        <p:spPr bwMode="auto">
          <a:xfrm>
            <a:off x="381000" y="5602288"/>
            <a:ext cx="685800" cy="9144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E4E1C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a-DK" sz="5400" b="1">
                <a:solidFill>
                  <a:srgbClr val="FFE680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10958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69" y="1938338"/>
            <a:ext cx="144780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87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78138"/>
            <a:ext cx="1447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89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68963"/>
            <a:ext cx="1436688" cy="866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90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97300"/>
            <a:ext cx="1436688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98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37100"/>
            <a:ext cx="1436688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4880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 animBg="1"/>
      <p:bldP spid="109571" grpId="0" animBg="1"/>
      <p:bldP spid="109572" grpId="0" animBg="1"/>
      <p:bldP spid="109573" grpId="0" animBg="1"/>
      <p:bldP spid="109574" grpId="0"/>
      <p:bldP spid="109575" grpId="0"/>
      <p:bldP spid="109576" grpId="0"/>
      <p:bldP spid="109577" grpId="0"/>
      <p:bldP spid="109579" grpId="0"/>
      <p:bldP spid="109580" grpId="0"/>
      <p:bldP spid="109581" grpId="0"/>
      <p:bldP spid="109582" grpId="0"/>
      <p:bldP spid="109583" grpId="0" animBg="1"/>
      <p:bldP spid="109584" grpId="0"/>
      <p:bldP spid="109585" grpId="0"/>
    </p:bldLst>
  </p:timing>
</p:sld>
</file>

<file path=ppt/theme/theme1.xml><?xml version="1.0" encoding="utf-8"?>
<a:theme xmlns:a="http://schemas.openxmlformats.org/drawingml/2006/main" name="Vicon_cream">
  <a:themeElements>
    <a:clrScheme name="Vicon_cre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icon_cr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icon_cre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con_crea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con_crea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Vicon_cream</Template>
  <TotalTime>8508</TotalTime>
  <Words>2664</Words>
  <Application>Microsoft Office PowerPoint</Application>
  <PresentationFormat>On-screen Show (4:3)</PresentationFormat>
  <Paragraphs>657</Paragraphs>
  <Slides>49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Vicon_cream</vt:lpstr>
      <vt:lpstr>PowerPoint Presentation</vt:lpstr>
      <vt:lpstr>PowerPoint Presentation</vt:lpstr>
      <vt:lpstr>PowerPoint Presentation</vt:lpstr>
      <vt:lpstr>Gallignani GF225</vt:lpstr>
      <vt:lpstr>Gallignani GF255 </vt:lpstr>
      <vt:lpstr>PowerPoint Presentation</vt:lpstr>
      <vt:lpstr>General specifications GF225</vt:lpstr>
      <vt:lpstr>General specifications GF255</vt:lpstr>
      <vt:lpstr>Pick-up</vt:lpstr>
      <vt:lpstr>PowerPoint Presentation</vt:lpstr>
      <vt:lpstr>PowerPoint Presentation</vt:lpstr>
      <vt:lpstr>PowerPoint Presentation</vt:lpstr>
      <vt:lpstr>PowerPoint Presentation</vt:lpstr>
      <vt:lpstr>SuperCut 14-knife cutting device  </vt:lpstr>
      <vt:lpstr>New DropFloor - unblocking strategy</vt:lpstr>
      <vt:lpstr>RotaMax bale chamber</vt:lpstr>
      <vt:lpstr>Locking device - Density</vt:lpstr>
      <vt:lpstr>Drive line - Cinematic</vt:lpstr>
      <vt:lpstr>Hydraulics</vt:lpstr>
      <vt:lpstr>PowerBind Net Wrap System</vt:lpstr>
      <vt:lpstr>PowerPoint Presentation</vt:lpstr>
      <vt:lpstr>PowerBind Twine System</vt:lpstr>
      <vt:lpstr>PowerBind Twine System</vt:lpstr>
      <vt:lpstr>Control box</vt:lpstr>
      <vt:lpstr>PowerPoint Presentation</vt:lpstr>
      <vt:lpstr>PowerPoint Presentation</vt:lpstr>
      <vt:lpstr>PowerPoint Presentation</vt:lpstr>
      <vt:lpstr> Gallignani GF325 </vt:lpstr>
      <vt:lpstr>PowerPoint Presentation</vt:lpstr>
      <vt:lpstr>General specifications</vt:lpstr>
      <vt:lpstr>Pick-up</vt:lpstr>
      <vt:lpstr>PowerPoint Presentation</vt:lpstr>
      <vt:lpstr>Feeding devices</vt:lpstr>
      <vt:lpstr>PowerFeed rotor</vt:lpstr>
      <vt:lpstr>SuperCut 14-knife cutting device  </vt:lpstr>
      <vt:lpstr>SuperCut  25-knife cutting device</vt:lpstr>
      <vt:lpstr>SuperCut  25-knife cutting device</vt:lpstr>
      <vt:lpstr>New DropFloor - unblocking strategy</vt:lpstr>
      <vt:lpstr>PowerMax chamber</vt:lpstr>
      <vt:lpstr>Locking device - Density</vt:lpstr>
      <vt:lpstr>Drive line - Cinematic</vt:lpstr>
      <vt:lpstr>Hydraulics</vt:lpstr>
      <vt:lpstr>PowerBind Net Wrap System</vt:lpstr>
      <vt:lpstr>PowerPoint Presentation</vt:lpstr>
      <vt:lpstr>PowerBind Twine System</vt:lpstr>
      <vt:lpstr>PowerBind Twine System</vt:lpstr>
      <vt:lpstr>Control box</vt:lpstr>
      <vt:lpstr>PowerPoint Presentation</vt:lpstr>
      <vt:lpstr>PowerPoint Presentation</vt:lpstr>
    </vt:vector>
  </TitlesOfParts>
  <Company>Kverneland Kerteminde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Per Sørensen</dc:creator>
  <cp:lastModifiedBy>Lorenzo Fornaciari</cp:lastModifiedBy>
  <cp:revision>68</cp:revision>
  <dcterms:created xsi:type="dcterms:W3CDTF">2011-09-22T11:37:24Z</dcterms:created>
  <dcterms:modified xsi:type="dcterms:W3CDTF">2015-11-02T11:37:25Z</dcterms:modified>
</cp:coreProperties>
</file>