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13" r:id="rId47"/>
    <p:sldId id="314" r:id="rId48"/>
    <p:sldId id="315" r:id="rId49"/>
    <p:sldId id="316" r:id="rId50"/>
    <p:sldId id="317" r:id="rId51"/>
    <p:sldId id="307" r:id="rId52"/>
    <p:sldId id="308" r:id="rId53"/>
    <p:sldId id="309" r:id="rId54"/>
    <p:sldId id="310" r:id="rId55"/>
    <p:sldId id="311" r:id="rId56"/>
    <p:sldId id="312" r:id="rId57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45" autoAdjust="0"/>
  </p:normalViewPr>
  <p:slideViewPr>
    <p:cSldViewPr>
      <p:cViewPr varScale="1">
        <p:scale>
          <a:sx n="103" d="100"/>
          <a:sy n="103" d="100"/>
        </p:scale>
        <p:origin x="-112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F97D0FC-0651-4F2A-A01B-F684763F8F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5415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F8B408D-11F4-459E-9A28-DCCA5D3F6CDE}" type="slidenum">
              <a:rPr lang="en-US" altLang="fr-FR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fr-FR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FCEC7BC-CBDF-48A8-AA43-2FE5FE26F596}" type="slidenum">
              <a:rPr lang="en-US" altLang="fr-FR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fr-FR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</p:spPr>
        <p:txBody>
          <a:bodyPr/>
          <a:lstStyle/>
          <a:p>
            <a:pPr eaLnBrk="1" hangingPunct="1"/>
            <a:endParaRPr lang="da-DK" alt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44889CD-E9B3-4E41-AEDD-60DBE592BA42}" type="slidenum">
              <a:rPr lang="en-US" altLang="fr-FR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fr-FR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</p:spPr>
        <p:txBody>
          <a:bodyPr/>
          <a:lstStyle/>
          <a:p>
            <a:pPr eaLnBrk="1" hangingPunct="1"/>
            <a:endParaRPr lang="da-DK" alt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36D2901-2F4A-4EE6-96BD-4E7A1EB7FE81}" type="slidenum">
              <a:rPr lang="en-US" altLang="fr-FR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fr-FR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343400"/>
            <a:ext cx="5483225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7569B35-4707-4B65-BEDE-081A76678288}" type="slidenum">
              <a:rPr lang="en-US" altLang="fr-FR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fr-FR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61E238F-5CEE-494D-A8CD-ACD740D955C5}" type="slidenum">
              <a:rPr lang="en-US" altLang="fr-FR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fr-FR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62EEE62-DAF9-40CE-AA0E-DD4B18446548}" type="slidenum">
              <a:rPr lang="en-US" altLang="fr-FR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fr-FR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FCADAF2-4672-4F76-89B1-D27342F17622}" type="slidenum">
              <a:rPr lang="en-US" altLang="fr-FR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fr-FR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23DA5BC-9166-42F7-843C-107D376F96B0}" type="slidenum">
              <a:rPr lang="en-US" altLang="fr-FR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fr-FR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E8BBCAB-73D9-4B00-A5E0-93ADA741484D}" type="slidenum">
              <a:rPr lang="en-US" altLang="fr-FR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fr-FR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1C40DA2-A7C6-4A5A-A44B-D27A8CEB5855}" type="slidenum">
              <a:rPr lang="en-US" altLang="fr-FR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fr-FR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E54D17A-691B-4C88-A63A-3F9286684474}" type="slidenum">
              <a:rPr lang="en-US" altLang="fr-FR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fr-FR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D7EDA4C-93D6-4EF3-9BF4-4C22552CFC4B}" type="slidenum">
              <a:rPr lang="en-US" altLang="fr-FR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fr-FR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B796023-C3E8-4FF7-BFEB-E611239B3316}" type="slidenum">
              <a:rPr lang="en-US" altLang="fr-FR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fr-FR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D1E898B-FB91-4672-9391-2BEDF55C867A}" type="slidenum">
              <a:rPr lang="en-US" altLang="fr-FR" smtClean="0"/>
              <a:pPr eaLnBrk="1" hangingPunct="1">
                <a:spcBef>
                  <a:spcPct val="0"/>
                </a:spcBef>
              </a:pPr>
              <a:t>19</a:t>
            </a:fld>
            <a:endParaRPr lang="en-US" altLang="fr-FR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F46B360-7937-453E-BA89-22F69B98BF5B}" type="slidenum">
              <a:rPr lang="en-US" altLang="fr-FR" smtClean="0"/>
              <a:pPr eaLnBrk="1" hangingPunct="1">
                <a:spcBef>
                  <a:spcPct val="0"/>
                </a:spcBef>
              </a:pPr>
              <a:t>26</a:t>
            </a:fld>
            <a:endParaRPr lang="en-US" altLang="fr-FR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62174C4-2520-4DA9-8214-6138F3D0F648}" type="slidenum">
              <a:rPr lang="en-US" altLang="fr-FR" smtClean="0"/>
              <a:pPr eaLnBrk="1" hangingPunct="1">
                <a:spcBef>
                  <a:spcPct val="0"/>
                </a:spcBef>
              </a:pPr>
              <a:t>28</a:t>
            </a:fld>
            <a:endParaRPr lang="en-US" altLang="fr-FR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083A367-107B-4643-8545-F52637F9737D}" type="slidenum">
              <a:rPr lang="en-US" altLang="fr-FR" smtClean="0"/>
              <a:pPr eaLnBrk="1" hangingPunct="1">
                <a:spcBef>
                  <a:spcPct val="0"/>
                </a:spcBef>
              </a:pPr>
              <a:t>29</a:t>
            </a:fld>
            <a:endParaRPr lang="en-US" altLang="fr-FR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fr-F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21233C0-7748-45F1-A305-86E24CC222C0}" type="slidenum">
              <a:rPr lang="en-US" altLang="fr-FR" smtClean="0"/>
              <a:pPr eaLnBrk="1" hangingPunct="1">
                <a:spcBef>
                  <a:spcPct val="0"/>
                </a:spcBef>
              </a:pPr>
              <a:t>30</a:t>
            </a:fld>
            <a:endParaRPr lang="en-US" altLang="fr-FR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</p:spPr>
        <p:txBody>
          <a:bodyPr/>
          <a:lstStyle/>
          <a:p>
            <a:pPr eaLnBrk="1" hangingPunct="1"/>
            <a:endParaRPr lang="da-DK" altLang="fr-F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8A31C35-6D21-42B0-ABFC-7ACEFB01DFF2}" type="slidenum">
              <a:rPr lang="en-US" altLang="fr-FR" smtClean="0"/>
              <a:pPr eaLnBrk="1" hangingPunct="1">
                <a:spcBef>
                  <a:spcPct val="0"/>
                </a:spcBef>
              </a:pPr>
              <a:t>33</a:t>
            </a:fld>
            <a:endParaRPr lang="en-US" altLang="fr-FR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4343400"/>
            <a:ext cx="5483225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CA1BBDE-8627-4335-9858-75C076185415}" type="slidenum">
              <a:rPr lang="en-US" altLang="fr-FR" smtClean="0"/>
              <a:pPr eaLnBrk="1" hangingPunct="1">
                <a:spcBef>
                  <a:spcPct val="0"/>
                </a:spcBef>
              </a:pPr>
              <a:t>34</a:t>
            </a:fld>
            <a:endParaRPr lang="en-US" altLang="fr-FR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D28C254-B93D-4B45-9E8C-D7E65974D94D}" type="slidenum">
              <a:rPr lang="en-US" altLang="fr-FR" smtClean="0"/>
              <a:pPr eaLnBrk="1" hangingPunct="1">
                <a:spcBef>
                  <a:spcPct val="0"/>
                </a:spcBef>
              </a:pPr>
              <a:t>36</a:t>
            </a:fld>
            <a:endParaRPr lang="en-US" altLang="fr-FR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23FBC35-572C-42B2-8E2C-31500F9FEE62}" type="slidenum">
              <a:rPr lang="en-US" altLang="fr-FR" smtClean="0"/>
              <a:pPr eaLnBrk="1" hangingPunct="1">
                <a:spcBef>
                  <a:spcPct val="0"/>
                </a:spcBef>
              </a:pPr>
              <a:t>37</a:t>
            </a:fld>
            <a:endParaRPr lang="en-US" altLang="fr-FR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C8147F4-20DB-4E5E-B7C4-51E64A25487F}" type="slidenum">
              <a:rPr lang="en-US" altLang="fr-FR" smtClean="0"/>
              <a:pPr eaLnBrk="1" hangingPunct="1">
                <a:spcBef>
                  <a:spcPct val="0"/>
                </a:spcBef>
              </a:pPr>
              <a:t>38</a:t>
            </a:fld>
            <a:endParaRPr lang="en-US" altLang="fr-FR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418D067-FC0E-4C1E-944E-EBC10F294CCB}" type="slidenum">
              <a:rPr lang="en-US" altLang="fr-FR" smtClean="0"/>
              <a:pPr eaLnBrk="1" hangingPunct="1">
                <a:spcBef>
                  <a:spcPct val="0"/>
                </a:spcBef>
              </a:pPr>
              <a:t>39</a:t>
            </a:fld>
            <a:endParaRPr lang="en-US" altLang="fr-FR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36C026E-FCE9-49BD-B9FE-A5901DFA1E84}" type="slidenum">
              <a:rPr lang="en-US" altLang="fr-FR" smtClean="0"/>
              <a:pPr eaLnBrk="1" hangingPunct="1">
                <a:spcBef>
                  <a:spcPct val="0"/>
                </a:spcBef>
              </a:pPr>
              <a:t>40</a:t>
            </a:fld>
            <a:endParaRPr lang="en-US" altLang="fr-FR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D61D636-4B96-4C4B-8BC7-B6EC90518F9C}" type="slidenum">
              <a:rPr lang="en-US" altLang="fr-FR" smtClean="0"/>
              <a:pPr eaLnBrk="1" hangingPunct="1">
                <a:spcBef>
                  <a:spcPct val="0"/>
                </a:spcBef>
              </a:pPr>
              <a:t>41</a:t>
            </a:fld>
            <a:endParaRPr lang="en-US" altLang="fr-FR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82765DC-C51E-4B4E-994B-D55355453663}" type="slidenum">
              <a:rPr lang="en-US" altLang="fr-FR" smtClean="0"/>
              <a:pPr eaLnBrk="1" hangingPunct="1">
                <a:spcBef>
                  <a:spcPct val="0"/>
                </a:spcBef>
              </a:pPr>
              <a:t>42</a:t>
            </a:fld>
            <a:endParaRPr lang="en-US" altLang="fr-FR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361528-6C1A-487C-8C21-EF4B451CF1F7}" type="slidenum">
              <a:rPr lang="en-US" altLang="fr-FR" smtClean="0"/>
              <a:pPr eaLnBrk="1" hangingPunct="1">
                <a:spcBef>
                  <a:spcPct val="0"/>
                </a:spcBef>
              </a:pPr>
              <a:t>43</a:t>
            </a:fld>
            <a:endParaRPr lang="en-US" altLang="fr-FR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4B8ECE-F3B3-48DB-9335-07739192F82C}" type="slidenum">
              <a:rPr lang="en-US" altLang="fr-FR" smtClean="0"/>
              <a:pPr eaLnBrk="1" hangingPunct="1">
                <a:spcBef>
                  <a:spcPct val="0"/>
                </a:spcBef>
              </a:pPr>
              <a:t>45</a:t>
            </a:fld>
            <a:endParaRPr lang="en-US" altLang="fr-FR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9280A55-6726-4618-BEE9-9236E08FAC41}" type="slidenum">
              <a:rPr lang="en-US" altLang="fr-FR" smtClean="0"/>
              <a:pPr eaLnBrk="1" hangingPunct="1">
                <a:spcBef>
                  <a:spcPct val="0"/>
                </a:spcBef>
              </a:pPr>
              <a:t>52</a:t>
            </a:fld>
            <a:endParaRPr lang="en-US" altLang="fr-FR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790959E-D96B-4F38-BAFB-AA34D14C509D}" type="slidenum">
              <a:rPr lang="en-US" altLang="fr-FR" smtClean="0"/>
              <a:pPr eaLnBrk="1" hangingPunct="1">
                <a:spcBef>
                  <a:spcPct val="0"/>
                </a:spcBef>
              </a:pPr>
              <a:t>54</a:t>
            </a:fld>
            <a:endParaRPr lang="en-US" altLang="fr-FR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33A0C14-119C-4A8A-8382-5304DDCAA3D8}" type="slidenum">
              <a:rPr lang="en-US" altLang="fr-FR" smtClean="0"/>
              <a:pPr eaLnBrk="1" hangingPunct="1">
                <a:spcBef>
                  <a:spcPct val="0"/>
                </a:spcBef>
              </a:pPr>
              <a:t>55</a:t>
            </a:fld>
            <a:endParaRPr lang="en-US" altLang="fr-FR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1D266C-D92E-4651-9128-0C9585045F83}" type="slidenum">
              <a:rPr lang="en-US" altLang="fr-FR" smtClean="0"/>
              <a:pPr eaLnBrk="1" hangingPunct="1">
                <a:spcBef>
                  <a:spcPct val="0"/>
                </a:spcBef>
              </a:pPr>
              <a:t>56</a:t>
            </a:fld>
            <a:endParaRPr lang="en-US" altLang="fr-FR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2E01B-F5D7-43DA-8DA3-19318A2703A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48158-F0B7-4C74-80CD-D9407B0186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125DA-F982-4A3D-B050-161E5B119DE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4038600" cy="3840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286000"/>
            <a:ext cx="4038600" cy="3840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B0633-3A2C-44CD-865F-09FEB1C51A1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91342-FFFC-4A50-9E52-FA890E0EDC0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34E94-7CB4-47D3-A197-98CA863F8FA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2373E-03D7-409C-998B-5F02B2B7715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93EC2-CFE8-4D58-90A4-8EB991F7AA9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51402-F14B-43FD-9406-21111CA755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624A0-AA95-421C-9C2D-A78325C10A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95400"/>
            <a:ext cx="2057400" cy="483076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95400"/>
            <a:ext cx="6019800" cy="4830763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A3DCC-DBD0-45BF-AAE3-32682572506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521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954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Klik for at redigere titeltypografi i masteren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286000"/>
            <a:ext cx="8229600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Klik for at redigere teksttypografierne i masteren</a:t>
            </a:r>
          </a:p>
          <a:p>
            <a:pPr lvl="1"/>
            <a:r>
              <a:rPr lang="en-GB" altLang="fr-FR" smtClean="0"/>
              <a:t>Andet niveau</a:t>
            </a:r>
          </a:p>
          <a:p>
            <a:pPr lvl="2"/>
            <a:r>
              <a:rPr lang="en-GB" altLang="fr-FR" smtClean="0"/>
              <a:t>Tredje niveau</a:t>
            </a:r>
          </a:p>
          <a:p>
            <a:pPr lvl="3"/>
            <a:r>
              <a:rPr lang="en-GB" altLang="fr-FR" smtClean="0"/>
              <a:t>Fjerde niveau</a:t>
            </a:r>
          </a:p>
          <a:p>
            <a:pPr lvl="4"/>
            <a:r>
              <a:rPr lang="en-GB" altLang="fr-FR" smtClean="0"/>
              <a:t>Femte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5EE3B75-535E-4B6F-B72C-3B02CC701FA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1031" name="Picture 7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88" y="0"/>
            <a:ext cx="91440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7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27988" y="149225"/>
            <a:ext cx="823912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" Target="slide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../Projects/Coordination%20of%20BA%20marketing/Product%20Range%20Presentations/Video%20and%20pdf%20dVD/Vicon%20Demo/Rotaflow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gif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../Projects/Coordination%20of%20BA%20marketing/Product%20Range%20Presentations/Video%20and%20pdf%20dVD/Vicon%20Demo/Rotaflow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12.png"/><Relationship Id="rId4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8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eg"/><Relationship Id="rId4" Type="http://schemas.openxmlformats.org/officeDocument/2006/relationships/image" Target="../media/image9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gif"/><Relationship Id="rId4" Type="http://schemas.openxmlformats.org/officeDocument/2006/relationships/image" Target="../media/image9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38.jpeg"/><Relationship Id="rId4" Type="http://schemas.openxmlformats.org/officeDocument/2006/relationships/image" Target="../media/image9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jpeg"/><Relationship Id="rId4" Type="http://schemas.openxmlformats.org/officeDocument/2006/relationships/image" Target="../media/image4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4" Type="http://schemas.openxmlformats.org/officeDocument/2006/relationships/image" Target="../media/image5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10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png"/><Relationship Id="rId4" Type="http://schemas.openxmlformats.org/officeDocument/2006/relationships/image" Target="../media/image107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772400" cy="1981200"/>
          </a:xfrm>
        </p:spPr>
        <p:txBody>
          <a:bodyPr/>
          <a:lstStyle/>
          <a:p>
            <a:pPr eaLnBrk="1" hangingPunct="1"/>
            <a:r>
              <a:rPr lang="en-US" altLang="fr-FR" smtClean="0"/>
              <a:t>Variable Chamber Balers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92625"/>
            <a:ext cx="6400800" cy="1679575"/>
          </a:xfrm>
        </p:spPr>
        <p:txBody>
          <a:bodyPr/>
          <a:lstStyle/>
          <a:p>
            <a:pPr eaLnBrk="1" hangingPunct="1"/>
            <a:r>
              <a:rPr lang="en-US" altLang="fr-FR" smtClean="0"/>
              <a:t>Product Information 2015</a:t>
            </a:r>
          </a:p>
        </p:txBody>
      </p:sp>
    </p:spTree>
    <p:extLst>
      <p:ext uri="{BB962C8B-B14F-4D97-AF65-F5344CB8AC3E}">
        <p14:creationId xmlns:p14="http://schemas.microsoft.com/office/powerpoint/2010/main" val="3190328530"/>
      </p:ext>
    </p:extLst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2083640" y="4224338"/>
            <a:ext cx="23319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a-DK" altLang="fr-FR" sz="1200" b="1" dirty="0" smtClean="0"/>
              <a:t>Gallignani GV 416-418 S-Line</a:t>
            </a:r>
            <a:endParaRPr lang="da-DK" altLang="fr-FR" sz="1200" b="1" dirty="0"/>
          </a:p>
        </p:txBody>
      </p:sp>
      <p:sp>
        <p:nvSpPr>
          <p:cNvPr id="4100" name="Text Box 8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4788024" y="4251325"/>
            <a:ext cx="24482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a-DK" altLang="fr-FR" sz="1200" b="1" dirty="0" smtClean="0"/>
              <a:t>Gallignani GV 516-520 Pro-Line</a:t>
            </a:r>
            <a:endParaRPr lang="da-DK" altLang="fr-FR" sz="1200" b="1" dirty="0">
              <a:cs typeface="Arial" charset="0"/>
            </a:endParaRPr>
          </a:p>
        </p:txBody>
      </p:sp>
      <p:sp>
        <p:nvSpPr>
          <p:cNvPr id="4101" name="Rectangle 10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7467600" y="0"/>
            <a:ext cx="1676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2" name="TextBox 1"/>
          <p:cNvSpPr txBox="1"/>
          <p:nvPr/>
        </p:nvSpPr>
        <p:spPr>
          <a:xfrm>
            <a:off x="2987824" y="2204864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FOTO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208" y="1844823"/>
            <a:ext cx="2331945" cy="233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639" y="1844822"/>
            <a:ext cx="2331945" cy="233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74941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64122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had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4200"/>
            <a:ext cx="91440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39"/>
          <p:cNvSpPr>
            <a:spLocks noGrp="1" noChangeArrowheads="1"/>
          </p:cNvSpPr>
          <p:nvPr>
            <p:ph type="title"/>
          </p:nvPr>
        </p:nvSpPr>
        <p:spPr>
          <a:xfrm>
            <a:off x="152400" y="3505200"/>
            <a:ext cx="8610600" cy="838200"/>
          </a:xfrm>
          <a:noFill/>
        </p:spPr>
        <p:txBody>
          <a:bodyPr/>
          <a:lstStyle/>
          <a:p>
            <a:pPr algn="l" eaLnBrk="1" hangingPunct="1"/>
            <a:r>
              <a:rPr lang="en-GB" altLang="fr-FR" sz="2400" dirty="0" err="1" smtClean="0">
                <a:solidFill>
                  <a:schemeClr val="bg2"/>
                </a:solidFill>
              </a:rPr>
              <a:t>Gallignani</a:t>
            </a:r>
            <a:r>
              <a:rPr lang="en-GB" altLang="fr-FR" sz="2400" dirty="0" smtClean="0">
                <a:solidFill>
                  <a:schemeClr val="bg2"/>
                </a:solidFill>
              </a:rPr>
              <a:t> GV 416 – 418 S Line</a:t>
            </a:r>
          </a:p>
        </p:txBody>
      </p:sp>
      <p:sp>
        <p:nvSpPr>
          <p:cNvPr id="6148" name="AutoShape 42">
            <a:hlinkClick r:id="rId3" highlightClick="1"/>
          </p:cNvPr>
          <p:cNvSpPr>
            <a:spLocks noChangeArrowheads="1"/>
          </p:cNvSpPr>
          <p:nvPr/>
        </p:nvSpPr>
        <p:spPr bwMode="auto">
          <a:xfrm>
            <a:off x="6877050" y="3502025"/>
            <a:ext cx="1800225" cy="719138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graphicFrame>
        <p:nvGraphicFramePr>
          <p:cNvPr id="14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6922"/>
              </p:ext>
            </p:extLst>
          </p:nvPr>
        </p:nvGraphicFramePr>
        <p:xfrm>
          <a:off x="250825" y="4365625"/>
          <a:ext cx="5689600" cy="2279648"/>
        </p:xfrm>
        <a:graphic>
          <a:graphicData uri="http://schemas.openxmlformats.org/drawingml/2006/table">
            <a:tbl>
              <a:tblPr/>
              <a:tblGrid>
                <a:gridCol w="1115937"/>
                <a:gridCol w="1392362"/>
                <a:gridCol w="1668876"/>
                <a:gridCol w="1512425"/>
              </a:tblGrid>
              <a:tr h="3599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Model</a:t>
                      </a:r>
                    </a:p>
                  </a:txBody>
                  <a:tcPr marL="91456" marR="91456" marT="45702" marB="45702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Bale Diameter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Intake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Binding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392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GV416 F</a:t>
                      </a:r>
                    </a:p>
                  </a:txBody>
                  <a:tcPr marL="91456" marR="91456" marT="45702" marB="45702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0.8-1.65m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Fork Feeder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Twine, Net, Double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4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GV416 FD</a:t>
                      </a:r>
                    </a:p>
                  </a:txBody>
                  <a:tcPr marL="91456" marR="91456" marT="45702" marB="45702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0.8-1.65m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DuoFeed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Fork 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Twine, Net, Double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</a:tr>
              <a:tr h="3239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GV416 R</a:t>
                      </a:r>
                    </a:p>
                  </a:txBody>
                  <a:tcPr marL="91456" marR="91456" marT="45702" marB="45702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0.8-1.65m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PowerFeed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Rotor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Twine, Net, Double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2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GV418 F</a:t>
                      </a:r>
                    </a:p>
                  </a:txBody>
                  <a:tcPr marL="91456" marR="91456" marT="45702" marB="45702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0.8-1.80m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Fork Feeder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Twine, Net, Double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126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GV418 FD</a:t>
                      </a:r>
                    </a:p>
                  </a:txBody>
                  <a:tcPr marL="91456" marR="91456" marT="45702" marB="45702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0.8-1.80m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DuoFeed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Fork 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Twine, Net, Double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GV418 R</a:t>
                      </a:r>
                    </a:p>
                  </a:txBody>
                  <a:tcPr marL="91456" marR="91456" marT="45702" marB="45702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0.8-1.80m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PowerFeed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rotor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Twine, Net, Double</a:t>
                      </a:r>
                    </a:p>
                  </a:txBody>
                  <a:tcPr marL="91456" marR="91456" marT="45702" marB="4570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84" name="Rectangle 47"/>
          <p:cNvSpPr>
            <a:spLocks noChangeArrowheads="1"/>
          </p:cNvSpPr>
          <p:nvPr/>
        </p:nvSpPr>
        <p:spPr bwMode="auto">
          <a:xfrm>
            <a:off x="0" y="304800"/>
            <a:ext cx="2667000" cy="609600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2400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14457394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304800"/>
            <a:ext cx="2667000" cy="609600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2400"/>
              <a:t>Highlights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6477000" y="304800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99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6553200" y="1295400"/>
            <a:ext cx="1752600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600"/>
              <a:t>DropFloor</a:t>
            </a:r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81000"/>
            <a:ext cx="1828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6477000" y="1752600"/>
            <a:ext cx="1981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1400"/>
              <a:t>Efficient rotor unblocking device</a:t>
            </a: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6858000" y="3886200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99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6934200" y="4876800"/>
            <a:ext cx="1752600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600"/>
              <a:t>Focus Terminal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6858000" y="5334000"/>
            <a:ext cx="1981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fr-FR" sz="1400"/>
              <a:t>Simple and intuitive Focus control terminal</a:t>
            </a:r>
            <a:endParaRPr lang="en-US" altLang="fr-FR" sz="1400"/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3886200" y="4343400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99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3959225" y="5221288"/>
            <a:ext cx="1752600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600"/>
              <a:t>Bale Density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3908425" y="5638800"/>
            <a:ext cx="1981200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1400"/>
              <a:t>Variable chamber size providing dense bales with a moderate core and tight outer layer</a:t>
            </a:r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228600" y="4038600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99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304800" y="5029200"/>
            <a:ext cx="1752600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600"/>
              <a:t>PowerBind</a:t>
            </a: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611188" y="1219200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99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7185" name="Rectangle 18"/>
          <p:cNvSpPr>
            <a:spLocks noChangeArrowheads="1"/>
          </p:cNvSpPr>
          <p:nvPr/>
        </p:nvSpPr>
        <p:spPr bwMode="auto">
          <a:xfrm>
            <a:off x="687388" y="2209800"/>
            <a:ext cx="1752600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600"/>
              <a:t>Intake System</a:t>
            </a: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611188" y="2667000"/>
            <a:ext cx="1981200" cy="1169988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fr-FR" sz="1400" dirty="0"/>
              <a:t>Cost efficient Single or Double Fork Feeder or high capacity  </a:t>
            </a:r>
            <a:r>
              <a:rPr lang="en-GB" altLang="fr-FR" sz="1400" dirty="0" err="1"/>
              <a:t>PowerFeed</a:t>
            </a:r>
            <a:r>
              <a:rPr lang="en-GB" altLang="fr-FR" sz="1400" dirty="0"/>
              <a:t> rotor with </a:t>
            </a:r>
            <a:r>
              <a:rPr lang="en-GB" altLang="fr-FR" sz="1400" dirty="0" err="1"/>
              <a:t>DropFloor</a:t>
            </a:r>
            <a:endParaRPr lang="en-US" altLang="fr-FR" sz="1400" dirty="0"/>
          </a:p>
        </p:txBody>
      </p:sp>
      <p:pic>
        <p:nvPicPr>
          <p:cNvPr id="17428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962400"/>
            <a:ext cx="175260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31" name="Picture 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1295400"/>
            <a:ext cx="1828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 Box 16"/>
          <p:cNvSpPr txBox="1">
            <a:spLocks noChangeArrowheads="1"/>
          </p:cNvSpPr>
          <p:nvPr/>
        </p:nvSpPr>
        <p:spPr bwMode="auto">
          <a:xfrm>
            <a:off x="228600" y="5486400"/>
            <a:ext cx="1981200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1400"/>
              <a:t>New Patented net injection with highly accurate and reliable design</a:t>
            </a: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4125913"/>
            <a:ext cx="18240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4402138"/>
            <a:ext cx="172402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4459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nimBg="1"/>
      <p:bldP spid="17415" grpId="0"/>
      <p:bldP spid="17416" grpId="0" animBg="1"/>
      <p:bldP spid="17418" grpId="0"/>
      <p:bldP spid="17419" grpId="0" animBg="1"/>
      <p:bldP spid="17421" grpId="0"/>
      <p:bldP spid="17422" grpId="0" animBg="1"/>
      <p:bldP spid="17425" grpId="0" animBg="1"/>
      <p:bldP spid="17427" grpId="0" animBg="1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052513"/>
            <a:ext cx="8229600" cy="838200"/>
          </a:xfrm>
        </p:spPr>
        <p:txBody>
          <a:bodyPr/>
          <a:lstStyle/>
          <a:p>
            <a:pPr eaLnBrk="1" hangingPunct="1"/>
            <a:r>
              <a:rPr lang="fr-FR" altLang="fr-FR" smtClean="0"/>
              <a:t>General specifications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989138"/>
            <a:ext cx="8229600" cy="46799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Chamber concept: open mixed chamber (more adapted for dry crop baling)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Bale size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200" dirty="0" smtClean="0"/>
              <a:t>1.20 m x 0.80 to 1.65 m on 4116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200" dirty="0" smtClean="0"/>
              <a:t>1.20 m x 0.80 to 1.80 m on 4118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Feeding device - Pick-up: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200" dirty="0" smtClean="0"/>
              <a:t>Feeder fork		 </a:t>
            </a:r>
            <a:r>
              <a:rPr lang="en-US" sz="1200" dirty="0" smtClean="0">
                <a:sym typeface="Wingdings" pitchFamily="2" charset="2"/>
              </a:rPr>
              <a:t> PU 2.00 m + wheels + crop deflector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200" dirty="0" err="1">
                <a:sym typeface="Wingdings" pitchFamily="2" charset="2"/>
              </a:rPr>
              <a:t>DuoFeed</a:t>
            </a:r>
            <a:r>
              <a:rPr lang="en-US" sz="1200" dirty="0">
                <a:sym typeface="Wingdings" pitchFamily="2" charset="2"/>
              </a:rPr>
              <a:t> </a:t>
            </a:r>
            <a:r>
              <a:rPr lang="en-US" sz="1200" dirty="0" smtClean="0">
                <a:sym typeface="Wingdings" pitchFamily="2" charset="2"/>
              </a:rPr>
              <a:t>fork  	  	  PU 2.20 m + wheels + crop deflector</a:t>
            </a:r>
            <a:endParaRPr lang="en-US" sz="1200" dirty="0" smtClean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200" dirty="0" err="1" smtClean="0"/>
              <a:t>PowerFeed</a:t>
            </a:r>
            <a:r>
              <a:rPr lang="en-US" sz="1200" dirty="0" smtClean="0"/>
              <a:t> Rotor + </a:t>
            </a:r>
            <a:r>
              <a:rPr lang="en-US" sz="1200" dirty="0" err="1" smtClean="0"/>
              <a:t>DropFloor</a:t>
            </a:r>
            <a:r>
              <a:rPr lang="en-US" sz="1200" dirty="0" smtClean="0">
                <a:sym typeface="Wingdings" pitchFamily="2" charset="2"/>
              </a:rPr>
              <a:t> PU 2.20 m + wheels + roller crop press</a:t>
            </a:r>
            <a:r>
              <a:rPr lang="en-US" sz="1200" dirty="0" smtClean="0"/>
              <a:t> </a:t>
            </a:r>
            <a:endParaRPr lang="en-US" sz="1000" i="1" dirty="0" smtClean="0">
              <a:solidFill>
                <a:srgbClr val="A50021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Binding options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200" dirty="0" smtClean="0"/>
              <a:t>Twine</a:t>
            </a:r>
            <a:endParaRPr lang="en-US" sz="1200" i="1" dirty="0" smtClean="0">
              <a:solidFill>
                <a:srgbClr val="A50021"/>
              </a:solidFill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200" dirty="0" smtClean="0"/>
              <a:t>Net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200" dirty="0" smtClean="0"/>
              <a:t>Double (net &amp; twine)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err="1" smtClean="0"/>
              <a:t>Greasable</a:t>
            </a:r>
            <a:r>
              <a:rPr lang="en-US" sz="1400" dirty="0" smtClean="0"/>
              <a:t> bearings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Focus control box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0-bar or Proportional valve </a:t>
            </a:r>
            <a:r>
              <a:rPr lang="en-US" sz="1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optional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W-A PTO shaft 	</a:t>
            </a:r>
            <a:r>
              <a:rPr lang="en-US" sz="1200" dirty="0" smtClean="0">
                <a:sym typeface="Wingdings" pitchFamily="2" charset="2"/>
              </a:rPr>
              <a:t></a:t>
            </a:r>
            <a:r>
              <a:rPr lang="en-US" sz="1400" dirty="0" smtClean="0">
                <a:sym typeface="Wingdings" pitchFamily="2" charset="2"/>
              </a:rPr>
              <a:t> S</a:t>
            </a:r>
            <a:r>
              <a:rPr lang="en-US" sz="1400" dirty="0" smtClean="0"/>
              <a:t>hear bolt on Feeder F &amp; FD	      </a:t>
            </a:r>
            <a:r>
              <a:rPr lang="en-US" sz="1200" dirty="0" smtClean="0">
                <a:sym typeface="Wingdings" pitchFamily="2" charset="2"/>
              </a:rPr>
              <a:t></a:t>
            </a:r>
            <a:r>
              <a:rPr lang="en-US" sz="1400" dirty="0" smtClean="0">
                <a:sym typeface="Wingdings" pitchFamily="2" charset="2"/>
              </a:rPr>
              <a:t> </a:t>
            </a:r>
            <a:r>
              <a:rPr lang="en-US" sz="1400" dirty="0" smtClean="0"/>
              <a:t>Cam Clutch on Rotor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Wheels	</a:t>
            </a:r>
            <a:r>
              <a:rPr lang="en-US" sz="1200" dirty="0" smtClean="0">
                <a:sym typeface="Wingdings" pitchFamily="2" charset="2"/>
              </a:rPr>
              <a:t></a:t>
            </a:r>
            <a:r>
              <a:rPr lang="en-US" sz="1400" dirty="0" smtClean="0">
                <a:sym typeface="Wingdings" pitchFamily="2" charset="2"/>
              </a:rPr>
              <a:t> </a:t>
            </a:r>
            <a:r>
              <a:rPr lang="en-US" sz="1400" dirty="0" smtClean="0"/>
              <a:t>11.5/80-15 on Feeder F &amp; FD	      </a:t>
            </a:r>
            <a:r>
              <a:rPr lang="en-US" sz="1200" dirty="0" smtClean="0">
                <a:sym typeface="Wingdings" pitchFamily="2" charset="2"/>
              </a:rPr>
              <a:t></a:t>
            </a:r>
            <a:r>
              <a:rPr lang="en-US" sz="1400" dirty="0" smtClean="0">
                <a:sym typeface="Wingdings" pitchFamily="2" charset="2"/>
              </a:rPr>
              <a:t> 15.0/55-17 on Rotor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Automatic chain lubrication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356905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981075"/>
            <a:ext cx="8229600" cy="838200"/>
          </a:xfrm>
        </p:spPr>
        <p:txBody>
          <a:bodyPr/>
          <a:lstStyle/>
          <a:p>
            <a:pPr eaLnBrk="1" hangingPunct="1"/>
            <a:r>
              <a:rPr lang="fr-FR" altLang="fr-FR" smtClean="0"/>
              <a:t>Pick-Up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14475"/>
            <a:ext cx="4387850" cy="4722813"/>
          </a:xfrm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fr-FR" sz="1800" dirty="0" smtClean="0"/>
              <a:t>High capacity – Perfect raking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600" dirty="0" smtClean="0"/>
              <a:t>Pick-up 2.00 m working width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altLang="fr-FR" sz="1400" dirty="0" smtClean="0"/>
              <a:t>Single Fork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altLang="fr-FR" sz="1400" dirty="0" smtClean="0"/>
              <a:t>1.66 from outer tines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altLang="fr-FR" sz="1400" dirty="0" smtClean="0"/>
              <a:t>4 tine rows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600" dirty="0" smtClean="0"/>
              <a:t>Pick-up 2.20 m working width</a:t>
            </a:r>
          </a:p>
          <a:p>
            <a:pPr marL="914400" lvl="2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fr-FR" sz="1400" dirty="0" err="1" smtClean="0"/>
              <a:t>PowerFeed</a:t>
            </a:r>
            <a:r>
              <a:rPr lang="en-US" altLang="fr-FR" sz="1400" dirty="0" smtClean="0"/>
              <a:t> (Rotor) &amp; </a:t>
            </a:r>
            <a:r>
              <a:rPr lang="en-US" altLang="fr-FR" sz="1400" dirty="0" err="1" smtClean="0"/>
              <a:t>DuoFeed</a:t>
            </a:r>
            <a:endParaRPr lang="en-US" altLang="fr-FR" sz="1400" dirty="0" smtClean="0"/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altLang="fr-FR" sz="1400" dirty="0" smtClean="0"/>
              <a:t>1.86 m from outer tines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altLang="fr-FR" sz="1400" dirty="0" smtClean="0"/>
              <a:t>5 tines rows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600" dirty="0" smtClean="0"/>
              <a:t>60 mm between 2 tines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600" dirty="0" smtClean="0"/>
              <a:t>Small diameter pick-up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600" dirty="0" smtClean="0"/>
              <a:t>High speed rotation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fr-FR" sz="1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fr-FR" sz="1800" dirty="0" smtClean="0"/>
              <a:t>High reliability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600" dirty="0" smtClean="0"/>
              <a:t>Double cam drive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600" dirty="0" smtClean="0"/>
              <a:t>Central supports for tine bars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600" dirty="0" smtClean="0"/>
              <a:t>Big diameter driving sprocket</a:t>
            </a:r>
          </a:p>
        </p:txBody>
      </p:sp>
      <p:pic>
        <p:nvPicPr>
          <p:cNvPr id="9220" name="Picture 4" descr="IMG_56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0" y="1270000"/>
            <a:ext cx="323850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IMG_56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667000"/>
            <a:ext cx="134302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pickup xl nuovo"/>
          <p:cNvPicPr>
            <a:picLocks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88" y="3184525"/>
            <a:ext cx="5472112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3543" name="Group 7"/>
          <p:cNvGrpSpPr>
            <a:grpSpLocks/>
          </p:cNvGrpSpPr>
          <p:nvPr/>
        </p:nvGrpSpPr>
        <p:grpSpPr bwMode="auto">
          <a:xfrm>
            <a:off x="4646613" y="3284538"/>
            <a:ext cx="3165475" cy="2520950"/>
            <a:chOff x="2790" y="2024"/>
            <a:chExt cx="1994" cy="1588"/>
          </a:xfrm>
        </p:grpSpPr>
        <p:sp>
          <p:nvSpPr>
            <p:cNvPr id="9226" name="AutoShape 8"/>
            <p:cNvSpPr>
              <a:spLocks noChangeArrowheads="1"/>
            </p:cNvSpPr>
            <p:nvPr/>
          </p:nvSpPr>
          <p:spPr bwMode="auto">
            <a:xfrm rot="5400000">
              <a:off x="2540" y="2274"/>
              <a:ext cx="590" cy="90"/>
            </a:xfrm>
            <a:prstGeom prst="rightArrow">
              <a:avLst>
                <a:gd name="adj1" fmla="val 50000"/>
                <a:gd name="adj2" fmla="val 163889"/>
              </a:avLst>
            </a:prstGeom>
            <a:solidFill>
              <a:schemeClr val="accent1"/>
            </a:solidFill>
            <a:ln w="317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9227" name="AutoShape 9"/>
            <p:cNvSpPr>
              <a:spLocks noChangeArrowheads="1"/>
            </p:cNvSpPr>
            <p:nvPr/>
          </p:nvSpPr>
          <p:spPr bwMode="auto">
            <a:xfrm rot="5400000">
              <a:off x="4444" y="3272"/>
              <a:ext cx="590" cy="90"/>
            </a:xfrm>
            <a:prstGeom prst="rightArrow">
              <a:avLst>
                <a:gd name="adj1" fmla="val 50000"/>
                <a:gd name="adj2" fmla="val 163889"/>
              </a:avLst>
            </a:prstGeom>
            <a:solidFill>
              <a:schemeClr val="accent1"/>
            </a:solidFill>
            <a:ln w="317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</p:grpSp>
      <p:sp>
        <p:nvSpPr>
          <p:cNvPr id="193546" name="AutoShape 10"/>
          <p:cNvSpPr>
            <a:spLocks noChangeArrowheads="1"/>
          </p:cNvSpPr>
          <p:nvPr/>
        </p:nvSpPr>
        <p:spPr bwMode="auto">
          <a:xfrm rot="-2963923">
            <a:off x="3802063" y="4949825"/>
            <a:ext cx="936625" cy="142875"/>
          </a:xfrm>
          <a:prstGeom prst="rightArrow">
            <a:avLst>
              <a:gd name="adj1" fmla="val 50000"/>
              <a:gd name="adj2" fmla="val 163889"/>
            </a:avLst>
          </a:prstGeom>
          <a:solidFill>
            <a:schemeClr val="accent1"/>
          </a:solidFill>
          <a:ln w="317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93547" name="AutoShape 11"/>
          <p:cNvSpPr>
            <a:spLocks noChangeArrowheads="1"/>
          </p:cNvSpPr>
          <p:nvPr/>
        </p:nvSpPr>
        <p:spPr bwMode="auto">
          <a:xfrm rot="-2963923">
            <a:off x="4606925" y="5626100"/>
            <a:ext cx="936625" cy="142875"/>
          </a:xfrm>
          <a:prstGeom prst="rightArrow">
            <a:avLst>
              <a:gd name="adj1" fmla="val 50000"/>
              <a:gd name="adj2" fmla="val 163889"/>
            </a:avLst>
          </a:prstGeom>
          <a:solidFill>
            <a:schemeClr val="accent1"/>
          </a:solidFill>
          <a:ln w="317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</p:spTree>
    <p:extLst>
      <p:ext uri="{BB962C8B-B14F-4D97-AF65-F5344CB8AC3E}">
        <p14:creationId xmlns:p14="http://schemas.microsoft.com/office/powerpoint/2010/main" val="342804343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935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193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1935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193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19353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193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46" grpId="0" animBg="1"/>
      <p:bldP spid="1935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mtClean="0"/>
              <a:t>2.0m  Pick-Up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8788" y="1989138"/>
            <a:ext cx="8229600" cy="3840162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</a:pPr>
            <a:r>
              <a:rPr lang="en-US" altLang="fr-FR" sz="2000" smtClean="0"/>
              <a:t>Pick-up 2.00 m working width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fr-FR" sz="2000" smtClean="0"/>
              <a:t>Single fork feeder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fr-FR" sz="2000" smtClean="0"/>
              <a:t>1.66 from outer tines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fr-FR" sz="2000" smtClean="0"/>
              <a:t>4 tine rows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fr-FR" sz="2000" smtClean="0"/>
              <a:t>Crop Deflector</a:t>
            </a:r>
          </a:p>
          <a:p>
            <a:endParaRPr lang="da-DK" altLang="da-DK" smtClean="0"/>
          </a:p>
        </p:txBody>
      </p:sp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3" y="3657600"/>
            <a:ext cx="71437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45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mtClean="0"/>
              <a:t>2.2m Wide Pick-Up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989138"/>
            <a:ext cx="8229600" cy="3840162"/>
          </a:xfrm>
        </p:spPr>
        <p:txBody>
          <a:bodyPr/>
          <a:lstStyle/>
          <a:p>
            <a:pPr marL="514350" lvl="1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fr-FR" dirty="0" err="1" smtClean="0"/>
              <a:t>PowerFeed</a:t>
            </a:r>
            <a:r>
              <a:rPr lang="en-US" altLang="fr-FR" dirty="0" smtClean="0"/>
              <a:t> (Rotor) &amp; </a:t>
            </a:r>
            <a:r>
              <a:rPr lang="en-US" altLang="fr-FR" dirty="0" err="1" smtClean="0"/>
              <a:t>DuoFeed</a:t>
            </a:r>
            <a:r>
              <a:rPr lang="en-US" altLang="fr-FR" dirty="0" smtClean="0"/>
              <a:t> (Double fork)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altLang="fr-FR" sz="1400" dirty="0" smtClean="0"/>
              <a:t>1.86 m from outer tines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altLang="fr-FR" sz="1400" dirty="0" smtClean="0"/>
              <a:t>5 tines rows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600" dirty="0" smtClean="0"/>
              <a:t>60 mm between 2 tines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600" dirty="0" smtClean="0"/>
              <a:t>Small diameter pick-up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600" dirty="0" smtClean="0"/>
              <a:t>High speed rotation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600" dirty="0" smtClean="0"/>
              <a:t>Crop Deflector with roller crop press</a:t>
            </a:r>
          </a:p>
          <a:p>
            <a:pPr>
              <a:defRPr/>
            </a:pPr>
            <a:endParaRPr lang="da-DK" dirty="0"/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714750"/>
            <a:ext cx="7620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053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Pick-Up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133600"/>
            <a:ext cx="4343400" cy="2514600"/>
          </a:xfrm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fr-FR" sz="1600" smtClean="0"/>
              <a:t>The most compact transport width of the market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400" smtClean="0"/>
              <a:t>Internal drive (unique feature - patented)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400" smtClean="0"/>
              <a:t>2.545 m of transport width on 2.20 m PU</a:t>
            </a:r>
          </a:p>
          <a:p>
            <a:pPr eaLnBrk="1" hangingPunct="1">
              <a:lnSpc>
                <a:spcPct val="80000"/>
              </a:lnSpc>
            </a:pPr>
            <a:endParaRPr lang="en-US" altLang="fr-FR" sz="1600" smtClean="0"/>
          </a:p>
          <a:p>
            <a:pPr eaLnBrk="1" hangingPunct="1">
              <a:lnSpc>
                <a:spcPct val="80000"/>
              </a:lnSpc>
            </a:pPr>
            <a:r>
              <a:rPr lang="en-US" altLang="fr-FR" sz="1600" smtClean="0"/>
              <a:t>Complete standard features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400" smtClean="0"/>
              <a:t>Crop deflector on 2.00 m PU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400" smtClean="0"/>
              <a:t>Roller crop press on 2.20 m PU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400" smtClean="0"/>
              <a:t>Adjustable pneumatic pick-up wheels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400" smtClean="0"/>
              <a:t>Big springs suspension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400" smtClean="0"/>
              <a:t>Lifting-up by 2 hydraulic cylinders</a:t>
            </a:r>
          </a:p>
        </p:txBody>
      </p:sp>
      <p:pic>
        <p:nvPicPr>
          <p:cNvPr id="12292" name="Picture 4" descr="Sans titre-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" t="2849" r="3526" b="5698"/>
          <a:stretch>
            <a:fillRect/>
          </a:stretch>
        </p:blipFill>
        <p:spPr bwMode="auto">
          <a:xfrm>
            <a:off x="4600575" y="3760788"/>
            <a:ext cx="4537075" cy="276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 descr="PU Driveline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241"/>
          <a:stretch>
            <a:fillRect/>
          </a:stretch>
        </p:blipFill>
        <p:spPr bwMode="auto">
          <a:xfrm>
            <a:off x="5724525" y="981075"/>
            <a:ext cx="341947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6526213" y="6021388"/>
            <a:ext cx="86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sz="1000" b="1">
                <a:solidFill>
                  <a:srgbClr val="F83324"/>
                </a:solidFill>
              </a:rPr>
              <a:t>2545 mm</a:t>
            </a:r>
          </a:p>
        </p:txBody>
      </p:sp>
      <p:pic>
        <p:nvPicPr>
          <p:cNvPr id="12295" name="Picture 7" descr="super wide 22 m pick up_pag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065338"/>
            <a:ext cx="1368425" cy="136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8" descr="IMG_568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4724400"/>
            <a:ext cx="1382713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9" descr="IMG_564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724400"/>
            <a:ext cx="2879725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31674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Feeding Devices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" y="2286000"/>
            <a:ext cx="4495800" cy="402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fr-FR" sz="1800" kern="0" dirty="0" smtClean="0">
                <a:cs typeface="Arial" panose="020B0604020202020204" pitchFamily="34" charset="0"/>
              </a:rPr>
              <a:t>3 different feeding devices available</a:t>
            </a:r>
          </a:p>
          <a:p>
            <a:pPr lvl="1" eaLnBrk="1" hangingPunct="1">
              <a:defRPr/>
            </a:pPr>
            <a:endParaRPr lang="en-US" altLang="fr-FR" sz="1600" kern="0" dirty="0" smtClean="0">
              <a:cs typeface="Arial" panose="020B0604020202020204" pitchFamily="34" charset="0"/>
            </a:endParaRPr>
          </a:p>
          <a:p>
            <a:pPr lvl="1" eaLnBrk="1" hangingPunct="1">
              <a:defRPr/>
            </a:pPr>
            <a:endParaRPr lang="en-US" altLang="fr-FR" sz="1600" kern="0" dirty="0" smtClean="0">
              <a:cs typeface="Arial" panose="020B0604020202020204" pitchFamily="34" charset="0"/>
            </a:endParaRPr>
          </a:p>
          <a:p>
            <a:pPr lvl="1" eaLnBrk="1" hangingPunct="1">
              <a:defRPr/>
            </a:pPr>
            <a:r>
              <a:rPr lang="en-US" altLang="fr-FR" sz="1600" kern="0" dirty="0" smtClean="0">
                <a:cs typeface="Arial" panose="020B0604020202020204" pitchFamily="34" charset="0"/>
              </a:rPr>
              <a:t>Feeder Fork</a:t>
            </a:r>
          </a:p>
          <a:p>
            <a:pPr lvl="2" eaLnBrk="1" hangingPunct="1">
              <a:defRPr/>
            </a:pPr>
            <a:r>
              <a:rPr lang="en-US" altLang="fr-FR" sz="1400" kern="0" dirty="0" smtClean="0">
                <a:cs typeface="Arial" panose="020B0604020202020204" pitchFamily="34" charset="0"/>
              </a:rPr>
              <a:t>Fork feeding device</a:t>
            </a:r>
          </a:p>
          <a:p>
            <a:pPr lvl="1" eaLnBrk="1" hangingPunct="1">
              <a:defRPr/>
            </a:pPr>
            <a:endParaRPr lang="en-US" altLang="fr-FR" sz="1600" kern="0" dirty="0" smtClean="0">
              <a:cs typeface="Arial" panose="020B0604020202020204" pitchFamily="34" charset="0"/>
            </a:endParaRPr>
          </a:p>
          <a:p>
            <a:pPr lvl="1" eaLnBrk="1" hangingPunct="1">
              <a:defRPr/>
            </a:pPr>
            <a:endParaRPr lang="en-US" altLang="fr-FR" sz="1600" kern="0" dirty="0" smtClean="0">
              <a:cs typeface="Arial" panose="020B0604020202020204" pitchFamily="34" charset="0"/>
            </a:endParaRPr>
          </a:p>
          <a:p>
            <a:pPr lvl="1" eaLnBrk="1" hangingPunct="1">
              <a:defRPr/>
            </a:pPr>
            <a:r>
              <a:rPr lang="en-US" altLang="fr-FR" sz="1600" kern="0" dirty="0" err="1" smtClean="0">
                <a:cs typeface="Arial" panose="020B0604020202020204" pitchFamily="34" charset="0"/>
              </a:rPr>
              <a:t>DuoFeed</a:t>
            </a:r>
            <a:endParaRPr lang="en-US" altLang="fr-FR" sz="1600" kern="0" dirty="0" smtClean="0">
              <a:cs typeface="Arial" panose="020B0604020202020204" pitchFamily="34" charset="0"/>
            </a:endParaRPr>
          </a:p>
          <a:p>
            <a:pPr lvl="2" eaLnBrk="1" hangingPunct="1">
              <a:defRPr/>
            </a:pPr>
            <a:r>
              <a:rPr lang="en-US" altLang="fr-FR" sz="1400" kern="0" dirty="0" smtClean="0">
                <a:cs typeface="Arial" panose="020B0604020202020204" pitchFamily="34" charset="0"/>
              </a:rPr>
              <a:t>Double fork feeding device</a:t>
            </a:r>
            <a:endParaRPr lang="en-US" altLang="fr-FR" kern="0" dirty="0" smtClean="0">
              <a:cs typeface="Arial" panose="020B0604020202020204" pitchFamily="34" charset="0"/>
            </a:endParaRPr>
          </a:p>
          <a:p>
            <a:pPr lvl="1" eaLnBrk="1" hangingPunct="1">
              <a:defRPr/>
            </a:pPr>
            <a:endParaRPr lang="en-US" altLang="fr-FR" sz="1600" kern="0" dirty="0" smtClean="0">
              <a:cs typeface="Arial" panose="020B0604020202020204" pitchFamily="34" charset="0"/>
            </a:endParaRPr>
          </a:p>
          <a:p>
            <a:pPr lvl="1" eaLnBrk="1" hangingPunct="1">
              <a:defRPr/>
            </a:pPr>
            <a:endParaRPr lang="en-US" altLang="fr-FR" sz="1600" kern="0" dirty="0" smtClean="0">
              <a:cs typeface="Arial" panose="020B0604020202020204" pitchFamily="34" charset="0"/>
            </a:endParaRPr>
          </a:p>
          <a:p>
            <a:pPr lvl="1" eaLnBrk="1" hangingPunct="1">
              <a:defRPr/>
            </a:pPr>
            <a:r>
              <a:rPr lang="en-US" altLang="fr-FR" sz="1600" kern="0" dirty="0" err="1" smtClean="0">
                <a:cs typeface="Arial" panose="020B0604020202020204" pitchFamily="34" charset="0"/>
              </a:rPr>
              <a:t>PowerFeed</a:t>
            </a:r>
            <a:endParaRPr lang="en-US" altLang="fr-FR" sz="1600" kern="0" dirty="0" smtClean="0">
              <a:cs typeface="Arial" panose="020B0604020202020204" pitchFamily="34" charset="0"/>
            </a:endParaRPr>
          </a:p>
          <a:p>
            <a:pPr lvl="2" eaLnBrk="1" hangingPunct="1">
              <a:defRPr/>
            </a:pPr>
            <a:r>
              <a:rPr lang="en-US" altLang="fr-FR" sz="1400" kern="0" dirty="0" smtClean="0">
                <a:cs typeface="Arial" panose="020B0604020202020204" pitchFamily="34" charset="0"/>
              </a:rPr>
              <a:t>Rotor feeding device</a:t>
            </a:r>
          </a:p>
        </p:txBody>
      </p:sp>
      <p:pic>
        <p:nvPicPr>
          <p:cNvPr id="8" name="Picture 4" descr="DSC_03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808288"/>
            <a:ext cx="29527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Superfe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372100"/>
            <a:ext cx="29527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1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/>
          <a:stretch>
            <a:fillRect/>
          </a:stretch>
        </p:blipFill>
        <p:spPr bwMode="auto">
          <a:xfrm>
            <a:off x="5292725" y="4041775"/>
            <a:ext cx="295275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6894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Feeder Fork</a:t>
            </a:r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381000" y="2362200"/>
            <a:ext cx="6019800" cy="412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fr-FR"/>
              <a:t>Simple and reliable</a:t>
            </a:r>
          </a:p>
          <a:p>
            <a:pPr lvl="1" eaLnBrk="1" hangingPunct="1"/>
            <a:r>
              <a:rPr lang="en-US" altLang="fr-FR"/>
              <a:t>Single fork feeder</a:t>
            </a:r>
          </a:p>
          <a:p>
            <a:pPr lvl="1" eaLnBrk="1" hangingPunct="1"/>
            <a:r>
              <a:rPr lang="en-US" altLang="fr-FR"/>
              <a:t>Drive by chain</a:t>
            </a:r>
          </a:p>
          <a:p>
            <a:pPr lvl="1" eaLnBrk="1" hangingPunct="1"/>
            <a:r>
              <a:rPr lang="en-US" altLang="fr-FR"/>
              <a:t>Shear bolt protected (optional clutch)</a:t>
            </a:r>
          </a:p>
          <a:p>
            <a:pPr eaLnBrk="1" hangingPunct="1"/>
            <a:endParaRPr lang="en-US" altLang="fr-FR"/>
          </a:p>
          <a:p>
            <a:pPr eaLnBrk="1" hangingPunct="1"/>
            <a:endParaRPr lang="en-US" altLang="fr-FR"/>
          </a:p>
          <a:p>
            <a:pPr eaLnBrk="1" hangingPunct="1"/>
            <a:r>
              <a:rPr lang="en-US" altLang="fr-FR"/>
              <a:t>Efficient in all conditions</a:t>
            </a:r>
          </a:p>
          <a:p>
            <a:pPr lvl="1" eaLnBrk="1" hangingPunct="1"/>
            <a:r>
              <a:rPr lang="en-US" altLang="fr-FR"/>
              <a:t>The material is smoothly pushed into the chamber</a:t>
            </a:r>
          </a:p>
          <a:p>
            <a:pPr lvl="1" eaLnBrk="1" hangingPunct="1"/>
            <a:r>
              <a:rPr lang="en-US" altLang="fr-FR"/>
              <a:t>2 augers bring the material to the center</a:t>
            </a:r>
          </a:p>
          <a:p>
            <a:pPr lvl="1" eaLnBrk="1" hangingPunct="1"/>
            <a:r>
              <a:rPr lang="en-US" altLang="fr-FR"/>
              <a:t>The system provides a good bale start</a:t>
            </a:r>
          </a:p>
          <a:p>
            <a:pPr eaLnBrk="1" hangingPunct="1"/>
            <a:endParaRPr lang="en-US" altLang="fr-FR"/>
          </a:p>
        </p:txBody>
      </p:sp>
      <p:pic>
        <p:nvPicPr>
          <p:cNvPr id="14340" name="Picture 2" descr="DSC_03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2438400"/>
            <a:ext cx="3960813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34850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/>
          <a:stretch>
            <a:fillRect/>
          </a:stretch>
        </p:blipFill>
        <p:spPr bwMode="auto">
          <a:xfrm>
            <a:off x="4800600" y="2438400"/>
            <a:ext cx="3960813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6" descr="infaldatore doppio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688" y="4005263"/>
            <a:ext cx="4024312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381000" y="2362200"/>
            <a:ext cx="6019800" cy="412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fr-FR"/>
              <a:t>Simple and reliable</a:t>
            </a:r>
          </a:p>
          <a:p>
            <a:pPr lvl="1" eaLnBrk="1" hangingPunct="1"/>
            <a:r>
              <a:rPr lang="en-US" altLang="fr-FR"/>
              <a:t>Double fork feeder</a:t>
            </a:r>
          </a:p>
          <a:p>
            <a:pPr lvl="1" eaLnBrk="1" hangingPunct="1"/>
            <a:r>
              <a:rPr lang="en-US" altLang="fr-FR"/>
              <a:t>Drive by chain</a:t>
            </a:r>
          </a:p>
          <a:p>
            <a:pPr lvl="1" eaLnBrk="1" hangingPunct="1"/>
            <a:r>
              <a:rPr lang="en-US" altLang="fr-FR"/>
              <a:t>Shear bolt protected</a:t>
            </a:r>
          </a:p>
          <a:p>
            <a:pPr eaLnBrk="1" hangingPunct="1"/>
            <a:endParaRPr lang="en-US" altLang="fr-FR"/>
          </a:p>
          <a:p>
            <a:pPr eaLnBrk="1" hangingPunct="1"/>
            <a:endParaRPr lang="en-US" altLang="fr-FR"/>
          </a:p>
          <a:p>
            <a:pPr eaLnBrk="1" hangingPunct="1"/>
            <a:r>
              <a:rPr lang="en-US" altLang="fr-FR"/>
              <a:t>High capacity in all conditions</a:t>
            </a:r>
          </a:p>
          <a:p>
            <a:pPr lvl="1" eaLnBrk="1" hangingPunct="1"/>
            <a:r>
              <a:rPr lang="en-US" altLang="fr-FR"/>
              <a:t>The material is pushed into the chamber</a:t>
            </a:r>
          </a:p>
          <a:p>
            <a:pPr lvl="1" eaLnBrk="1" hangingPunct="1"/>
            <a:r>
              <a:rPr lang="en-US" altLang="fr-FR"/>
              <a:t>2 augers bring the material to the center</a:t>
            </a:r>
          </a:p>
          <a:p>
            <a:pPr lvl="1" eaLnBrk="1" hangingPunct="1"/>
            <a:r>
              <a:rPr lang="en-US" altLang="fr-FR"/>
              <a:t>Instant bale start in all the conditions</a:t>
            </a:r>
          </a:p>
          <a:p>
            <a:pPr lvl="1" eaLnBrk="1" hangingPunct="1"/>
            <a:r>
              <a:rPr lang="en-US" altLang="fr-FR"/>
              <a:t>High productivity</a:t>
            </a:r>
          </a:p>
          <a:p>
            <a:pPr eaLnBrk="1" hangingPunct="1"/>
            <a:endParaRPr lang="en-US" altLang="fr-FR"/>
          </a:p>
        </p:txBody>
      </p:sp>
      <p:sp>
        <p:nvSpPr>
          <p:cNvPr id="153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mtClean="0"/>
              <a:t>DuoFeeder fork </a:t>
            </a:r>
          </a:p>
        </p:txBody>
      </p:sp>
    </p:spTree>
    <p:extLst>
      <p:ext uri="{BB962C8B-B14F-4D97-AF65-F5344CB8AC3E}">
        <p14:creationId xmlns:p14="http://schemas.microsoft.com/office/powerpoint/2010/main" val="19207416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uperfe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0" y="2055813"/>
            <a:ext cx="4032250" cy="171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PowerFeed Rotor</a:t>
            </a:r>
            <a:endParaRPr lang="fr-FR" altLang="fr-FR" sz="2000" i="1" smtClean="0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50825" y="2286000"/>
            <a:ext cx="4724400" cy="3840163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altLang="fr-FR" sz="1800" smtClean="0"/>
              <a:t>Robust and reliable</a:t>
            </a:r>
          </a:p>
          <a:p>
            <a:pPr lvl="1" eaLnBrk="1" hangingPunct="1"/>
            <a:r>
              <a:rPr lang="en-US" altLang="fr-FR" sz="1600" smtClean="0"/>
              <a:t>400 mm rotor diameter</a:t>
            </a:r>
          </a:p>
          <a:p>
            <a:pPr lvl="1" eaLnBrk="1" hangingPunct="1"/>
            <a:r>
              <a:rPr lang="en-US" altLang="fr-FR" sz="1600" smtClean="0"/>
              <a:t>Very powerful construction</a:t>
            </a:r>
          </a:p>
          <a:p>
            <a:pPr lvl="1" eaLnBrk="1" hangingPunct="1"/>
            <a:r>
              <a:rPr lang="en-US" altLang="fr-FR" sz="1600" smtClean="0"/>
              <a:t>13 strong full guided tines</a:t>
            </a:r>
          </a:p>
          <a:p>
            <a:pPr lvl="1" eaLnBrk="1" hangingPunct="1"/>
            <a:r>
              <a:rPr lang="en-US" altLang="fr-FR" sz="1600" smtClean="0"/>
              <a:t>2 augers bring the material to the center</a:t>
            </a:r>
          </a:p>
          <a:p>
            <a:pPr eaLnBrk="1" hangingPunct="1"/>
            <a:endParaRPr lang="en-US" altLang="fr-FR" sz="1600" smtClean="0"/>
          </a:p>
          <a:p>
            <a:pPr eaLnBrk="1" hangingPunct="1"/>
            <a:endParaRPr lang="en-US" altLang="fr-FR" sz="1600" smtClean="0"/>
          </a:p>
          <a:p>
            <a:pPr eaLnBrk="1" hangingPunct="1"/>
            <a:r>
              <a:rPr lang="en-US" altLang="fr-FR" sz="1800" smtClean="0"/>
              <a:t>High capacity in all conditions</a:t>
            </a:r>
          </a:p>
          <a:p>
            <a:pPr lvl="1" eaLnBrk="1" hangingPunct="1"/>
            <a:r>
              <a:rPr lang="en-US" altLang="fr-FR" sz="1600" smtClean="0"/>
              <a:t>The material is forced into the chamber</a:t>
            </a:r>
          </a:p>
          <a:p>
            <a:pPr lvl="1" eaLnBrk="1" hangingPunct="1"/>
            <a:r>
              <a:rPr lang="en-US" altLang="fr-FR" sz="1600" smtClean="0"/>
              <a:t>Instant bale start in all the conditions</a:t>
            </a:r>
          </a:p>
          <a:p>
            <a:pPr lvl="1" eaLnBrk="1" hangingPunct="1"/>
            <a:r>
              <a:rPr lang="en-US" altLang="fr-FR" sz="1600" smtClean="0"/>
              <a:t>The new design with opposite tines provides a very high intake capacity</a:t>
            </a:r>
          </a:p>
          <a:p>
            <a:pPr eaLnBrk="1" hangingPunct="1"/>
            <a:endParaRPr lang="en-US" altLang="fr-FR" sz="1600" smtClean="0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51" t="6509" r="37500" b="12961"/>
          <a:stretch>
            <a:fillRect/>
          </a:stretch>
        </p:blipFill>
        <p:spPr bwMode="auto">
          <a:xfrm>
            <a:off x="5181600" y="5257800"/>
            <a:ext cx="1271588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 descr="Copie de Superfe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913" y="5345113"/>
            <a:ext cx="1462087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1" name="Line 7"/>
          <p:cNvSpPr>
            <a:spLocks noChangeShapeType="1"/>
          </p:cNvSpPr>
          <p:nvPr/>
        </p:nvSpPr>
        <p:spPr bwMode="auto">
          <a:xfrm flipH="1">
            <a:off x="5181600" y="5349875"/>
            <a:ext cx="1296988" cy="14398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5181600" y="5349875"/>
            <a:ext cx="1296988" cy="143986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3" name="AutoShape 9"/>
          <p:cNvSpPr>
            <a:spLocks noChangeArrowheads="1"/>
          </p:cNvSpPr>
          <p:nvPr/>
        </p:nvSpPr>
        <p:spPr bwMode="auto">
          <a:xfrm>
            <a:off x="6621463" y="5894388"/>
            <a:ext cx="1008062" cy="430212"/>
          </a:xfrm>
          <a:prstGeom prst="rightArrow">
            <a:avLst>
              <a:gd name="adj1" fmla="val 38009"/>
              <a:gd name="adj2" fmla="val 76392"/>
            </a:avLst>
          </a:prstGeom>
          <a:solidFill>
            <a:schemeClr val="accent1"/>
          </a:solidFill>
          <a:ln w="317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pic>
        <p:nvPicPr>
          <p:cNvPr id="16394" name="Picture 10" descr="Rotor - Drop floor opened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3241675"/>
            <a:ext cx="385127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311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Rotor - Drop flo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8" t="4138" r="1524" b="3798"/>
          <a:stretch>
            <a:fillRect/>
          </a:stretch>
        </p:blipFill>
        <p:spPr bwMode="auto">
          <a:xfrm>
            <a:off x="5688013" y="1912938"/>
            <a:ext cx="3441700" cy="241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Unblocking strategy </a:t>
            </a:r>
            <a:r>
              <a:rPr lang="fr-FR" altLang="fr-FR" sz="2000" i="1" smtClean="0"/>
              <a:t>(DropFloor)</a:t>
            </a:r>
          </a:p>
        </p:txBody>
      </p:sp>
      <p:pic>
        <p:nvPicPr>
          <p:cNvPr id="211973" name="Picture 5" descr="Rotor - Drop floor opened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8C8976"/>
              </a:clrFrom>
              <a:clrTo>
                <a:srgbClr val="8C897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1" t="3735" r="5745" b="5885"/>
          <a:stretch>
            <a:fillRect/>
          </a:stretch>
        </p:blipFill>
        <p:spPr bwMode="auto">
          <a:xfrm>
            <a:off x="5686425" y="1905000"/>
            <a:ext cx="345757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6" descr="IMG_6635_1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343400"/>
            <a:ext cx="2559050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52400" y="2286000"/>
            <a:ext cx="5943600" cy="3840163"/>
          </a:xfrm>
        </p:spPr>
        <p:txBody>
          <a:bodyPr/>
          <a:lstStyle/>
          <a:p>
            <a:pPr eaLnBrk="1" hangingPunct="1"/>
            <a:r>
              <a:rPr lang="en-US" altLang="fr-FR" sz="1800" smtClean="0"/>
              <a:t>Easy to use technology</a:t>
            </a:r>
          </a:p>
          <a:p>
            <a:pPr lvl="1" eaLnBrk="1" hangingPunct="1"/>
            <a:r>
              <a:rPr lang="en-US" altLang="fr-FR" sz="1600" smtClean="0"/>
              <a:t>Operated directly from tractor cab</a:t>
            </a:r>
          </a:p>
          <a:p>
            <a:pPr lvl="1" eaLnBrk="1" hangingPunct="1"/>
            <a:r>
              <a:rPr lang="en-US" altLang="fr-FR" sz="1600" smtClean="0"/>
              <a:t>Single acting valve needed</a:t>
            </a:r>
          </a:p>
          <a:p>
            <a:pPr eaLnBrk="1" hangingPunct="1"/>
            <a:endParaRPr lang="en-US" altLang="fr-FR" sz="1800" smtClean="0"/>
          </a:p>
          <a:p>
            <a:pPr eaLnBrk="1" hangingPunct="1"/>
            <a:r>
              <a:rPr lang="en-US" altLang="fr-FR" sz="1800" smtClean="0"/>
              <a:t>Fast and efficient rotor unblocking device</a:t>
            </a:r>
          </a:p>
          <a:p>
            <a:pPr lvl="1" eaLnBrk="1" hangingPunct="1"/>
            <a:r>
              <a:rPr lang="en-US" altLang="fr-FR" sz="1600" smtClean="0"/>
              <a:t>Fast operating system</a:t>
            </a:r>
          </a:p>
          <a:p>
            <a:pPr lvl="2" eaLnBrk="1" hangingPunct="1"/>
            <a:r>
              <a:rPr lang="en-US" altLang="fr-FR" smtClean="0"/>
              <a:t>Choose the ‘DropFloor’ control on control box</a:t>
            </a:r>
          </a:p>
          <a:p>
            <a:pPr lvl="2" eaLnBrk="1" hangingPunct="1"/>
            <a:r>
              <a:rPr lang="en-US" altLang="fr-FR" smtClean="0"/>
              <a:t>Remove the hydraulic pressure and reengage PTO</a:t>
            </a:r>
          </a:p>
          <a:p>
            <a:pPr lvl="2" eaLnBrk="1" hangingPunct="1"/>
            <a:r>
              <a:rPr lang="en-US" altLang="fr-FR" smtClean="0"/>
              <a:t>Pressure the system back and start baling again</a:t>
            </a:r>
          </a:p>
          <a:p>
            <a:pPr lvl="1" eaLnBrk="1" hangingPunct="1"/>
            <a:r>
              <a:rPr lang="en-US" altLang="fr-FR" sz="1600" smtClean="0"/>
              <a:t>A safe system to remove a blockage</a:t>
            </a:r>
          </a:p>
          <a:p>
            <a:pPr lvl="2" eaLnBrk="1" hangingPunct="1"/>
            <a:r>
              <a:rPr lang="en-US" altLang="fr-FR" smtClean="0"/>
              <a:t>Huge clearance between floor and rotor</a:t>
            </a:r>
          </a:p>
          <a:p>
            <a:pPr lvl="2" eaLnBrk="1" hangingPunct="1"/>
            <a:r>
              <a:rPr lang="en-US" altLang="fr-FR" smtClean="0"/>
              <a:t>100% efficiency of cleaning the blockage</a:t>
            </a:r>
          </a:p>
        </p:txBody>
      </p:sp>
    </p:spTree>
    <p:extLst>
      <p:ext uri="{BB962C8B-B14F-4D97-AF65-F5344CB8AC3E}">
        <p14:creationId xmlns:p14="http://schemas.microsoft.com/office/powerpoint/2010/main" val="234039212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0" y="1174750"/>
            <a:ext cx="4300538" cy="294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700" y="4076700"/>
            <a:ext cx="18542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44600"/>
            <a:ext cx="5638800" cy="3840163"/>
          </a:xfrm>
        </p:spPr>
        <p:txBody>
          <a:bodyPr/>
          <a:lstStyle/>
          <a:p>
            <a:pPr eaLnBrk="1" hangingPunct="1"/>
            <a:r>
              <a:rPr lang="en-US" altLang="fr-FR" sz="1800" smtClean="0"/>
              <a:t>A soft core bale chamber</a:t>
            </a:r>
          </a:p>
          <a:p>
            <a:pPr lvl="1" eaLnBrk="1" hangingPunct="1"/>
            <a:r>
              <a:rPr lang="en-US" altLang="fr-FR" sz="1600" smtClean="0"/>
              <a:t>Open pre-chamber concept</a:t>
            </a:r>
          </a:p>
          <a:p>
            <a:pPr lvl="1" eaLnBrk="1" hangingPunct="1"/>
            <a:r>
              <a:rPr lang="en-US" altLang="fr-FR" sz="1600" smtClean="0"/>
              <a:t>3 rollers: 1 bottom, 2 front</a:t>
            </a:r>
          </a:p>
          <a:p>
            <a:pPr lvl="1" eaLnBrk="1" hangingPunct="1"/>
            <a:r>
              <a:rPr lang="en-US" altLang="fr-FR" sz="1600" smtClean="0"/>
              <a:t>5 laced belts</a:t>
            </a:r>
          </a:p>
          <a:p>
            <a:pPr lvl="2"/>
            <a:r>
              <a:rPr lang="en-US" altLang="fr-FR" sz="1400" smtClean="0"/>
              <a:t>220 mm width</a:t>
            </a:r>
          </a:p>
          <a:p>
            <a:pPr lvl="2"/>
            <a:r>
              <a:rPr lang="en-US" altLang="fr-FR" sz="1400" smtClean="0"/>
              <a:t>Double layers (6 mm thickness)</a:t>
            </a:r>
          </a:p>
          <a:p>
            <a:pPr lvl="2" eaLnBrk="1" hangingPunct="1"/>
            <a:r>
              <a:rPr lang="en-US" altLang="fr-FR" sz="1400" smtClean="0"/>
              <a:t>Mato lacings</a:t>
            </a:r>
            <a:endParaRPr lang="en-US" altLang="fr-FR" sz="1800" smtClean="0"/>
          </a:p>
          <a:p>
            <a:pPr eaLnBrk="1" hangingPunct="1"/>
            <a:r>
              <a:rPr lang="en-US" altLang="fr-FR" sz="1800" smtClean="0"/>
              <a:t>Perfect bale starting in all conditions</a:t>
            </a:r>
            <a:endParaRPr lang="en-US" altLang="fr-FR" sz="1600" i="1" smtClean="0"/>
          </a:p>
          <a:p>
            <a:pPr lvl="1" eaLnBrk="1" hangingPunct="1"/>
            <a:r>
              <a:rPr lang="en-US" altLang="fr-FR" sz="1600" smtClean="0"/>
              <a:t>Aggressive roller for better bale rotation</a:t>
            </a:r>
          </a:p>
          <a:p>
            <a:pPr lvl="1" eaLnBrk="1" hangingPunct="1"/>
            <a:r>
              <a:rPr lang="en-US" altLang="fr-FR" sz="1600" smtClean="0"/>
              <a:t>Mixed core of the bale (belts &amp; rollers)</a:t>
            </a:r>
          </a:p>
          <a:p>
            <a:pPr lvl="1" eaLnBrk="1" hangingPunct="1"/>
            <a:endParaRPr lang="en-US" altLang="fr-FR" sz="1600" smtClean="0"/>
          </a:p>
          <a:p>
            <a:pPr eaLnBrk="1" hangingPunct="1"/>
            <a:endParaRPr lang="en-US" altLang="fr-FR" sz="1800" smtClean="0"/>
          </a:p>
        </p:txBody>
      </p:sp>
      <p:pic>
        <p:nvPicPr>
          <p:cNvPr id="18437" name="Picture 6" descr="Vi_RV 4200_0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294188"/>
            <a:ext cx="244792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Rectangle 7"/>
          <p:cNvSpPr>
            <a:spLocks noChangeArrowheads="1"/>
          </p:cNvSpPr>
          <p:nvPr/>
        </p:nvSpPr>
        <p:spPr bwMode="auto">
          <a:xfrm>
            <a:off x="6877050" y="5084763"/>
            <a:ext cx="1079500" cy="720725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18439" name="Line 8"/>
          <p:cNvSpPr>
            <a:spLocks noChangeShapeType="1"/>
          </p:cNvSpPr>
          <p:nvPr/>
        </p:nvSpPr>
        <p:spPr bwMode="auto">
          <a:xfrm>
            <a:off x="6294438" y="4627563"/>
            <a:ext cx="581025" cy="455612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40" name="Line 9"/>
          <p:cNvSpPr>
            <a:spLocks noChangeShapeType="1"/>
          </p:cNvSpPr>
          <p:nvPr/>
        </p:nvSpPr>
        <p:spPr bwMode="auto">
          <a:xfrm flipV="1">
            <a:off x="6292850" y="5805488"/>
            <a:ext cx="584200" cy="785812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8441" name="Picture 10" descr="IMG_59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775" y="4646613"/>
            <a:ext cx="2881313" cy="1920875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2" name="Title 1"/>
          <p:cNvSpPr>
            <a:spLocks noGrp="1"/>
          </p:cNvSpPr>
          <p:nvPr>
            <p:ph type="title"/>
          </p:nvPr>
        </p:nvSpPr>
        <p:spPr>
          <a:xfrm>
            <a:off x="558800" y="908050"/>
            <a:ext cx="8229600" cy="838200"/>
          </a:xfrm>
        </p:spPr>
        <p:txBody>
          <a:bodyPr/>
          <a:lstStyle/>
          <a:p>
            <a:r>
              <a:rPr lang="da-DK" altLang="da-DK" smtClean="0"/>
              <a:t>Bale Chamber</a:t>
            </a:r>
          </a:p>
        </p:txBody>
      </p:sp>
    </p:spTree>
    <p:extLst>
      <p:ext uri="{BB962C8B-B14F-4D97-AF65-F5344CB8AC3E}">
        <p14:creationId xmlns:p14="http://schemas.microsoft.com/office/powerpoint/2010/main" val="13827359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Bale Chamber Concept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0" y="3810000"/>
            <a:ext cx="5700713" cy="2849563"/>
          </a:xfrm>
        </p:spPr>
        <p:txBody>
          <a:bodyPr/>
          <a:lstStyle/>
          <a:p>
            <a:r>
              <a:rPr lang="en-US" altLang="fr-FR" sz="1800" smtClean="0"/>
              <a:t>Fully adjustable hydraulic density control</a:t>
            </a:r>
          </a:p>
          <a:p>
            <a:pPr lvl="1"/>
            <a:r>
              <a:rPr lang="en-US" altLang="fr-FR" sz="1600" smtClean="0"/>
              <a:t>Hydraulic tensioner arm with spring assistance</a:t>
            </a:r>
          </a:p>
          <a:p>
            <a:pPr lvl="1"/>
            <a:r>
              <a:rPr lang="en-US" altLang="fr-FR" sz="1600" smtClean="0"/>
              <a:t>As the bale diameter grows, the pressure increases</a:t>
            </a:r>
          </a:p>
          <a:p>
            <a:pPr lvl="1"/>
            <a:r>
              <a:rPr lang="en-US" altLang="fr-FR" sz="1600" smtClean="0"/>
              <a:t>Result is a moderate core and firmer outside</a:t>
            </a:r>
          </a:p>
          <a:p>
            <a:pPr lvl="1"/>
            <a:r>
              <a:rPr lang="en-US" altLang="fr-FR" sz="1600" smtClean="0"/>
              <a:t>Increased weather protection</a:t>
            </a:r>
          </a:p>
        </p:txBody>
      </p:sp>
      <p:pic>
        <p:nvPicPr>
          <p:cNvPr id="19460" name="Picture 10" descr="Read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422400"/>
            <a:ext cx="8983663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500438"/>
            <a:ext cx="2611438" cy="196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8931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Heavy Duty Drive Line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133600"/>
            <a:ext cx="4800600" cy="4724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fr-FR" sz="1800" dirty="0" smtClean="0"/>
              <a:t>High reliability &amp; low maintenance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Strong roller shafts and bearings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Eccentric roller bearing mountings</a:t>
            </a:r>
          </a:p>
          <a:p>
            <a:pPr lvl="1" eaLnBrk="1" hangingPunct="1">
              <a:defRPr/>
            </a:pPr>
            <a:r>
              <a:rPr lang="en-US" altLang="fr-FR" sz="1600" dirty="0"/>
              <a:t>Automatic chain lubrication with pre-set oil flow (according to length of chain) and oiling brushes</a:t>
            </a:r>
          </a:p>
          <a:p>
            <a:pPr lvl="1" eaLnBrk="1" hangingPunct="1">
              <a:defRPr/>
            </a:pPr>
            <a:r>
              <a:rPr lang="en-US" altLang="fr-FR" sz="1600" dirty="0" err="1"/>
              <a:t>Greasable</a:t>
            </a:r>
            <a:r>
              <a:rPr lang="en-US" altLang="fr-FR" sz="1600" dirty="0"/>
              <a:t> bearings with central greasing </a:t>
            </a:r>
            <a:r>
              <a:rPr lang="en-US" altLang="fr-FR" sz="1600" dirty="0" smtClean="0"/>
              <a:t>banks</a:t>
            </a:r>
          </a:p>
          <a:p>
            <a:pPr eaLnBrk="1" hangingPunct="1">
              <a:defRPr/>
            </a:pPr>
            <a:endParaRPr lang="en-US" altLang="fr-FR" sz="1800" dirty="0" smtClean="0"/>
          </a:p>
          <a:p>
            <a:pPr eaLnBrk="1" hangingPunct="1">
              <a:defRPr/>
            </a:pPr>
            <a:r>
              <a:rPr lang="en-US" altLang="fr-FR" sz="1800" dirty="0" smtClean="0"/>
              <a:t>Secure drive line protection for the baler</a:t>
            </a:r>
          </a:p>
          <a:p>
            <a:pPr marL="633412" lvl="2" indent="-285750">
              <a:spcBef>
                <a:spcPts val="400"/>
              </a:spcBef>
              <a:buClr>
                <a:schemeClr val="accent1"/>
              </a:buClr>
              <a:buSzPct val="50000"/>
              <a:buFont typeface="Courier New" panose="02070309020205020404" pitchFamily="49" charset="0"/>
              <a:buChar char="o"/>
              <a:defRPr/>
            </a:pPr>
            <a:r>
              <a:rPr lang="en-US" altLang="fr-FR" dirty="0" smtClean="0"/>
              <a:t>PTO With cam clutch protection </a:t>
            </a:r>
          </a:p>
          <a:p>
            <a:pPr marL="633412" lvl="2" indent="-285750">
              <a:spcBef>
                <a:spcPts val="400"/>
              </a:spcBef>
              <a:buClr>
                <a:schemeClr val="accent1"/>
              </a:buClr>
              <a:buSzPct val="50000"/>
              <a:buFont typeface="Courier New" panose="02070309020205020404" pitchFamily="49" charset="0"/>
              <a:buChar char="o"/>
              <a:defRPr/>
            </a:pPr>
            <a:r>
              <a:rPr lang="en-US" altLang="fr-FR" dirty="0" smtClean="0"/>
              <a:t>Feeder fork with cam clutch protection</a:t>
            </a:r>
            <a:endParaRPr lang="en-US" dirty="0" smtClean="0"/>
          </a:p>
          <a:p>
            <a:pPr>
              <a:defRPr/>
            </a:pPr>
            <a:endParaRPr lang="en-US" sz="2400" dirty="0" smtClean="0"/>
          </a:p>
          <a:p>
            <a:pPr lvl="2" eaLnBrk="1" hangingPunct="1">
              <a:defRPr/>
            </a:pPr>
            <a:endParaRPr lang="fr-FR" altLang="fr-FR" sz="2000" dirty="0" smtClean="0"/>
          </a:p>
        </p:txBody>
      </p:sp>
      <p:sp>
        <p:nvSpPr>
          <p:cNvPr id="20484" name="Rectangle 9"/>
          <p:cNvSpPr>
            <a:spLocks noChangeArrowheads="1"/>
          </p:cNvSpPr>
          <p:nvPr/>
        </p:nvSpPr>
        <p:spPr bwMode="auto">
          <a:xfrm>
            <a:off x="6443663" y="1196975"/>
            <a:ext cx="1368425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pic>
        <p:nvPicPr>
          <p:cNvPr id="2048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113" y="4365625"/>
            <a:ext cx="4295775" cy="195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85"/>
          <a:stretch>
            <a:fillRect/>
          </a:stretch>
        </p:blipFill>
        <p:spPr bwMode="auto">
          <a:xfrm>
            <a:off x="7580313" y="2455863"/>
            <a:ext cx="1471612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7" name="Gruppo 12"/>
          <p:cNvGrpSpPr>
            <a:grpSpLocks/>
          </p:cNvGrpSpPr>
          <p:nvPr/>
        </p:nvGrpSpPr>
        <p:grpSpPr bwMode="auto">
          <a:xfrm>
            <a:off x="5151438" y="2205038"/>
            <a:ext cx="2268537" cy="1584325"/>
            <a:chOff x="1872616" y="1629281"/>
            <a:chExt cx="5291673" cy="4320001"/>
          </a:xfrm>
        </p:grpSpPr>
        <p:pic>
          <p:nvPicPr>
            <p:cNvPr id="20488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616" y="1629281"/>
              <a:ext cx="5291673" cy="432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9" name="Ovale 21"/>
            <p:cNvSpPr>
              <a:spLocks noChangeArrowheads="1"/>
            </p:cNvSpPr>
            <p:nvPr/>
          </p:nvSpPr>
          <p:spPr bwMode="auto">
            <a:xfrm>
              <a:off x="5462130" y="2164043"/>
              <a:ext cx="252000" cy="252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en-US" sz="1800">
                <a:solidFill>
                  <a:schemeClr val="tx2"/>
                </a:solidFill>
              </a:endParaRPr>
            </a:p>
          </p:txBody>
        </p:sp>
        <p:sp>
          <p:nvSpPr>
            <p:cNvPr id="20490" name="Ovale 21"/>
            <p:cNvSpPr>
              <a:spLocks noChangeArrowheads="1"/>
            </p:cNvSpPr>
            <p:nvPr/>
          </p:nvSpPr>
          <p:spPr bwMode="auto">
            <a:xfrm>
              <a:off x="5445995" y="3740036"/>
              <a:ext cx="252000" cy="252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en-US" sz="1800">
                <a:solidFill>
                  <a:schemeClr val="tx2"/>
                </a:solidFill>
              </a:endParaRPr>
            </a:p>
          </p:txBody>
        </p:sp>
        <p:sp>
          <p:nvSpPr>
            <p:cNvPr id="20491" name="Ovale 21"/>
            <p:cNvSpPr>
              <a:spLocks noChangeArrowheads="1"/>
            </p:cNvSpPr>
            <p:nvPr/>
          </p:nvSpPr>
          <p:spPr bwMode="auto">
            <a:xfrm>
              <a:off x="5315104" y="4314268"/>
              <a:ext cx="252000" cy="25200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en-US" sz="1800">
                <a:solidFill>
                  <a:schemeClr val="tx2"/>
                </a:solidFill>
              </a:endParaRPr>
            </a:p>
          </p:txBody>
        </p:sp>
        <p:sp>
          <p:nvSpPr>
            <p:cNvPr id="20492" name="Ovale 21"/>
            <p:cNvSpPr>
              <a:spLocks noChangeArrowheads="1"/>
            </p:cNvSpPr>
            <p:nvPr/>
          </p:nvSpPr>
          <p:spPr bwMode="auto">
            <a:xfrm>
              <a:off x="5467504" y="4029556"/>
              <a:ext cx="252000" cy="252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en-US" sz="1800">
                <a:solidFill>
                  <a:schemeClr val="tx2"/>
                </a:solidFill>
              </a:endParaRPr>
            </a:p>
          </p:txBody>
        </p:sp>
        <p:sp>
          <p:nvSpPr>
            <p:cNvPr id="20493" name="Rettangolo 23"/>
            <p:cNvSpPr>
              <a:spLocks noChangeArrowheads="1"/>
            </p:cNvSpPr>
            <p:nvPr/>
          </p:nvSpPr>
          <p:spPr bwMode="auto">
            <a:xfrm>
              <a:off x="3644060" y="3651665"/>
              <a:ext cx="342051" cy="265063"/>
            </a:xfrm>
            <a:prstGeom prst="rect">
              <a:avLst/>
            </a:prstGeom>
            <a:noFill/>
            <a:ln w="317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en-US" sz="1800">
                <a:solidFill>
                  <a:schemeClr val="tx2"/>
                </a:solidFill>
              </a:endParaRPr>
            </a:p>
          </p:txBody>
        </p:sp>
        <p:sp>
          <p:nvSpPr>
            <p:cNvPr id="20494" name="Rettangolo 23"/>
            <p:cNvSpPr>
              <a:spLocks noChangeArrowheads="1"/>
            </p:cNvSpPr>
            <p:nvPr/>
          </p:nvSpPr>
          <p:spPr bwMode="auto">
            <a:xfrm>
              <a:off x="3642592" y="3964189"/>
              <a:ext cx="342051" cy="265063"/>
            </a:xfrm>
            <a:prstGeom prst="rect">
              <a:avLst/>
            </a:prstGeom>
            <a:noFill/>
            <a:ln w="317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en-US" sz="1800">
                <a:solidFill>
                  <a:schemeClr val="tx2"/>
                </a:solidFill>
              </a:endParaRPr>
            </a:p>
          </p:txBody>
        </p:sp>
        <p:sp>
          <p:nvSpPr>
            <p:cNvPr id="20495" name="Rettangolo 23"/>
            <p:cNvSpPr>
              <a:spLocks noChangeArrowheads="1"/>
            </p:cNvSpPr>
            <p:nvPr/>
          </p:nvSpPr>
          <p:spPr bwMode="auto">
            <a:xfrm>
              <a:off x="6491724" y="3425497"/>
              <a:ext cx="342051" cy="265063"/>
            </a:xfrm>
            <a:prstGeom prst="rect">
              <a:avLst/>
            </a:prstGeom>
            <a:noFill/>
            <a:ln w="317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en-US" sz="1800">
                <a:solidFill>
                  <a:schemeClr val="tx2"/>
                </a:solidFill>
              </a:endParaRPr>
            </a:p>
          </p:txBody>
        </p:sp>
        <p:sp>
          <p:nvSpPr>
            <p:cNvPr id="20496" name="Rettangolo 23"/>
            <p:cNvSpPr>
              <a:spLocks noChangeArrowheads="1"/>
            </p:cNvSpPr>
            <p:nvPr/>
          </p:nvSpPr>
          <p:spPr bwMode="auto">
            <a:xfrm>
              <a:off x="6624009" y="1949488"/>
              <a:ext cx="342051" cy="265063"/>
            </a:xfrm>
            <a:prstGeom prst="rect">
              <a:avLst/>
            </a:prstGeom>
            <a:noFill/>
            <a:ln w="317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en-US" sz="1800">
                <a:solidFill>
                  <a:schemeClr val="tx2"/>
                </a:solidFill>
              </a:endParaRPr>
            </a:p>
          </p:txBody>
        </p:sp>
        <p:cxnSp>
          <p:nvCxnSpPr>
            <p:cNvPr id="20497" name="Connettore 1 3"/>
            <p:cNvCxnSpPr>
              <a:cxnSpLocks noChangeShapeType="1"/>
              <a:stCxn id="20496" idx="1"/>
            </p:cNvCxnSpPr>
            <p:nvPr/>
          </p:nvCxnSpPr>
          <p:spPr bwMode="auto">
            <a:xfrm flipH="1" flipV="1">
              <a:off x="6084168" y="2082019"/>
              <a:ext cx="539841" cy="1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498" name="Connettore 1 50"/>
            <p:cNvCxnSpPr>
              <a:cxnSpLocks noChangeShapeType="1"/>
            </p:cNvCxnSpPr>
            <p:nvPr/>
          </p:nvCxnSpPr>
          <p:spPr bwMode="auto">
            <a:xfrm flipH="1" flipV="1">
              <a:off x="6300192" y="3556687"/>
              <a:ext cx="191533" cy="1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499" name="Connettore 1 51"/>
            <p:cNvCxnSpPr>
              <a:cxnSpLocks noChangeShapeType="1"/>
            </p:cNvCxnSpPr>
            <p:nvPr/>
          </p:nvCxnSpPr>
          <p:spPr bwMode="auto">
            <a:xfrm flipH="1">
              <a:off x="3992280" y="3789281"/>
              <a:ext cx="795744" cy="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00" name="Connettore 1 53"/>
            <p:cNvCxnSpPr>
              <a:cxnSpLocks noChangeShapeType="1"/>
            </p:cNvCxnSpPr>
            <p:nvPr/>
          </p:nvCxnSpPr>
          <p:spPr bwMode="auto">
            <a:xfrm flipH="1">
              <a:off x="3995936" y="4100096"/>
              <a:ext cx="795744" cy="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01" name="Connettore 1 7"/>
            <p:cNvCxnSpPr>
              <a:cxnSpLocks noChangeShapeType="1"/>
            </p:cNvCxnSpPr>
            <p:nvPr/>
          </p:nvCxnSpPr>
          <p:spPr bwMode="auto">
            <a:xfrm flipH="1">
              <a:off x="5719504" y="2082019"/>
              <a:ext cx="364664" cy="132532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02" name="Connettore 1 56"/>
            <p:cNvCxnSpPr>
              <a:cxnSpLocks noChangeShapeType="1"/>
            </p:cNvCxnSpPr>
            <p:nvPr/>
          </p:nvCxnSpPr>
          <p:spPr bwMode="auto">
            <a:xfrm flipH="1">
              <a:off x="5697802" y="3553184"/>
              <a:ext cx="602197" cy="26900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03" name="Connettore 1 10"/>
            <p:cNvCxnSpPr>
              <a:cxnSpLocks noChangeShapeType="1"/>
            </p:cNvCxnSpPr>
            <p:nvPr/>
          </p:nvCxnSpPr>
          <p:spPr bwMode="auto">
            <a:xfrm>
              <a:off x="4788024" y="3784196"/>
              <a:ext cx="657971" cy="31590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04" name="Connettore 1 60"/>
            <p:cNvCxnSpPr>
              <a:cxnSpLocks noChangeShapeType="1"/>
            </p:cNvCxnSpPr>
            <p:nvPr/>
          </p:nvCxnSpPr>
          <p:spPr bwMode="auto">
            <a:xfrm>
              <a:off x="4777629" y="4091591"/>
              <a:ext cx="537475" cy="315900"/>
            </a:xfrm>
            <a:prstGeom prst="lin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632763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6" descr="IMG_57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3"/>
          <a:stretch>
            <a:fillRect/>
          </a:stretch>
        </p:blipFill>
        <p:spPr bwMode="auto">
          <a:xfrm>
            <a:off x="4284663" y="3917950"/>
            <a:ext cx="215900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147763"/>
            <a:ext cx="2579687" cy="207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1293813"/>
            <a:ext cx="8229600" cy="838200"/>
          </a:xfrm>
        </p:spPr>
        <p:txBody>
          <a:bodyPr/>
          <a:lstStyle/>
          <a:p>
            <a:pPr algn="l"/>
            <a:r>
              <a:rPr lang="da-DK" altLang="da-DK" smtClean="0"/>
              <a:t>PowerBind - </a:t>
            </a:r>
            <a:r>
              <a:rPr lang="fr-FR" altLang="da-DK" smtClean="0"/>
              <a:t>Net</a:t>
            </a:r>
            <a:r>
              <a:rPr lang="fr-FR" altLang="fr-FR" smtClean="0"/>
              <a:t> Binding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22238" y="2905125"/>
            <a:ext cx="5435600" cy="3952875"/>
          </a:xfrm>
        </p:spPr>
        <p:txBody>
          <a:bodyPr>
            <a:normAutofit/>
          </a:bodyPr>
          <a:lstStyle/>
          <a:p>
            <a:pPr marL="177800" indent="-177800">
              <a:defRPr/>
            </a:pPr>
            <a:r>
              <a:rPr lang="en-US" sz="1800" dirty="0" smtClean="0"/>
              <a:t>Positive feed of net into the bale chamber </a:t>
            </a:r>
          </a:p>
          <a:p>
            <a:pPr marL="577850" lvl="1" indent="-177800">
              <a:defRPr/>
            </a:pPr>
            <a:r>
              <a:rPr lang="en-US" sz="1600" dirty="0" smtClean="0"/>
              <a:t>Net permanently retained in injection arm, no time spent on first pick up of the net prior to injection</a:t>
            </a:r>
          </a:p>
          <a:p>
            <a:pPr marL="623888" lvl="1" indent="-166688">
              <a:defRPr/>
            </a:pPr>
            <a:r>
              <a:rPr lang="en-US" sz="1600" dirty="0" smtClean="0"/>
              <a:t>No effect from windy conditions</a:t>
            </a:r>
          </a:p>
          <a:p>
            <a:pPr marL="623888" lvl="1" indent="-166688">
              <a:defRPr/>
            </a:pPr>
            <a:r>
              <a:rPr lang="en-US" sz="1600" dirty="0" smtClean="0"/>
              <a:t>No feed rollers</a:t>
            </a:r>
          </a:p>
          <a:p>
            <a:pPr marL="623888" lvl="1" indent="-166688">
              <a:defRPr/>
            </a:pPr>
            <a:r>
              <a:rPr lang="en-US" sz="1600" dirty="0" smtClean="0"/>
              <a:t>Very fast operation</a:t>
            </a:r>
            <a:endParaRPr lang="en-US" altLang="fr-FR" sz="1600" dirty="0" smtClean="0"/>
          </a:p>
          <a:p>
            <a:pPr marL="177800" indent="-177800" eaLnBrk="1" hangingPunct="1">
              <a:lnSpc>
                <a:spcPct val="80000"/>
              </a:lnSpc>
              <a:defRPr/>
            </a:pPr>
            <a:r>
              <a:rPr lang="en-US" altLang="fr-FR" sz="1800" dirty="0" smtClean="0"/>
              <a:t>Perfect net spread on the bale</a:t>
            </a:r>
          </a:p>
          <a:p>
            <a:pPr marL="623888" lvl="1" indent="-166688" eaLnBrk="1" hangingPunct="1">
              <a:defRPr/>
            </a:pPr>
            <a:r>
              <a:rPr lang="en-US" altLang="fr-FR" sz="1600" dirty="0" smtClean="0"/>
              <a:t>Net is going fully from side to side</a:t>
            </a:r>
          </a:p>
          <a:p>
            <a:pPr marL="623888" lvl="1" indent="-166688" eaLnBrk="1" hangingPunct="1">
              <a:defRPr/>
            </a:pPr>
            <a:r>
              <a:rPr lang="en-US" altLang="fr-FR" sz="1600" dirty="0" smtClean="0"/>
              <a:t>Edge covering net types can be used </a:t>
            </a:r>
          </a:p>
          <a:p>
            <a:pPr marL="623888" lvl="1" indent="-166688" eaLnBrk="1" hangingPunct="1">
              <a:defRPr/>
            </a:pPr>
            <a:r>
              <a:rPr lang="en-US" altLang="fr-FR" dirty="0" smtClean="0"/>
              <a:t>Fast and easy net loading</a:t>
            </a:r>
          </a:p>
          <a:p>
            <a:pPr marL="623888" lvl="1" indent="-166688">
              <a:lnSpc>
                <a:spcPct val="80000"/>
              </a:lnSpc>
              <a:defRPr/>
            </a:pPr>
            <a:r>
              <a:rPr lang="en-US" altLang="fr-FR" sz="1600" dirty="0" smtClean="0"/>
              <a:t>Simple and easy threading of net</a:t>
            </a:r>
          </a:p>
          <a:p>
            <a:pPr marL="623888" lvl="1" indent="-166688">
              <a:lnSpc>
                <a:spcPct val="80000"/>
              </a:lnSpc>
              <a:defRPr/>
            </a:pPr>
            <a:r>
              <a:rPr lang="en-US" altLang="fr-FR" sz="1600" dirty="0" smtClean="0"/>
              <a:t>Storage for two extra rolls of net</a:t>
            </a:r>
          </a:p>
          <a:p>
            <a:pPr>
              <a:defRPr/>
            </a:pPr>
            <a:endParaRPr lang="fr-FR" altLang="fr-FR" dirty="0" smtClean="0"/>
          </a:p>
          <a:p>
            <a:pPr eaLnBrk="1" hangingPunct="1">
              <a:lnSpc>
                <a:spcPct val="80000"/>
              </a:lnSpc>
              <a:defRPr/>
            </a:pPr>
            <a:endParaRPr lang="fr-FR" altLang="fr-FR" sz="16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US" altLang="fr-FR" sz="1600" dirty="0" smtClean="0"/>
          </a:p>
        </p:txBody>
      </p:sp>
      <p:pic>
        <p:nvPicPr>
          <p:cNvPr id="21510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5"/>
          <a:stretch>
            <a:fillRect/>
          </a:stretch>
        </p:blipFill>
        <p:spPr bwMode="auto">
          <a:xfrm>
            <a:off x="6542088" y="3284538"/>
            <a:ext cx="252888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Rectangle 7"/>
          <p:cNvSpPr txBox="1">
            <a:spLocks noChangeArrowheads="1"/>
          </p:cNvSpPr>
          <p:nvPr/>
        </p:nvSpPr>
        <p:spPr bwMode="auto">
          <a:xfrm>
            <a:off x="233363" y="2132013"/>
            <a:ext cx="4552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577850" indent="-1778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858838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1430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13716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en-US" altLang="da-DK" sz="1800"/>
              <a:t>Front mounted d</a:t>
            </a:r>
            <a:r>
              <a:rPr lang="en-US" altLang="fr-FR" sz="1800"/>
              <a:t>irect injection </a:t>
            </a:r>
            <a:r>
              <a:rPr lang="en-US" altLang="da-DK" sz="1800"/>
              <a:t>system </a:t>
            </a:r>
            <a:r>
              <a:rPr lang="en-US" altLang="fr-FR" sz="1800"/>
              <a:t>for a sure start every time</a:t>
            </a:r>
          </a:p>
          <a:p>
            <a:pPr eaLnBrk="1" hangingPunct="1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endParaRPr lang="en-US" altLang="fr-FR" sz="180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725" y="5143500"/>
            <a:ext cx="2533650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986949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73679" y="476672"/>
            <a:ext cx="8229600" cy="1143000"/>
          </a:xfrm>
        </p:spPr>
        <p:txBody>
          <a:bodyPr/>
          <a:lstStyle/>
          <a:p>
            <a:r>
              <a:rPr lang="en-GB" altLang="da-DK" dirty="0" err="1" smtClean="0">
                <a:latin typeface="Arial" charset="0"/>
                <a:cs typeface="Arial" charset="0"/>
              </a:rPr>
              <a:t>PowerBind</a:t>
            </a:r>
            <a:r>
              <a:rPr lang="en-GB" altLang="da-DK" dirty="0" smtClean="0">
                <a:latin typeface="Arial" charset="0"/>
                <a:cs typeface="Arial" charset="0"/>
              </a:rPr>
              <a:t> Net Wrap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492" y="1844601"/>
            <a:ext cx="5641975" cy="453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07" t="71870" r="40260" b="4819"/>
          <a:stretch/>
        </p:blipFill>
        <p:spPr bwMode="auto">
          <a:xfrm>
            <a:off x="1492135" y="2276872"/>
            <a:ext cx="6159730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2133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r>
              <a:rPr lang="en-GB" altLang="da-DK" dirty="0" err="1" smtClean="0">
                <a:latin typeface="Arial" charset="0"/>
                <a:cs typeface="Arial" charset="0"/>
              </a:rPr>
              <a:t>PowerBind</a:t>
            </a:r>
            <a:r>
              <a:rPr lang="en-GB" altLang="da-DK" dirty="0" smtClean="0">
                <a:latin typeface="Arial" charset="0"/>
                <a:cs typeface="Arial" charset="0"/>
              </a:rPr>
              <a:t> Net Wrap</a:t>
            </a:r>
          </a:p>
        </p:txBody>
      </p:sp>
      <p:pic>
        <p:nvPicPr>
          <p:cNvPr id="2355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188" y="1556792"/>
            <a:ext cx="5635625" cy="453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723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en-GB" altLang="da-DK" dirty="0" err="1" smtClean="0">
                <a:latin typeface="Arial" charset="0"/>
                <a:cs typeface="Arial" charset="0"/>
              </a:rPr>
              <a:t>PowerBind</a:t>
            </a:r>
            <a:r>
              <a:rPr lang="en-GB" altLang="da-DK" dirty="0" smtClean="0">
                <a:latin typeface="Arial" charset="0"/>
                <a:cs typeface="Arial" charset="0"/>
              </a:rPr>
              <a:t> Net Wrap</a:t>
            </a:r>
          </a:p>
        </p:txBody>
      </p:sp>
      <p:pic>
        <p:nvPicPr>
          <p:cNvPr id="2457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154" y="1844824"/>
            <a:ext cx="5600700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0" t="12967" b="5656"/>
          <a:stretch>
            <a:fillRect/>
          </a:stretch>
        </p:blipFill>
        <p:spPr bwMode="auto">
          <a:xfrm>
            <a:off x="107504" y="1844824"/>
            <a:ext cx="546576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6017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4675" y="404664"/>
            <a:ext cx="8229600" cy="1143000"/>
          </a:xfrm>
        </p:spPr>
        <p:txBody>
          <a:bodyPr/>
          <a:lstStyle/>
          <a:p>
            <a:r>
              <a:rPr lang="en-GB" altLang="da-DK" dirty="0" err="1" smtClean="0">
                <a:latin typeface="Arial" charset="0"/>
                <a:cs typeface="Arial" charset="0"/>
              </a:rPr>
              <a:t>PowerBind</a:t>
            </a:r>
            <a:r>
              <a:rPr lang="en-GB" altLang="da-DK" dirty="0" smtClean="0">
                <a:latin typeface="Arial" charset="0"/>
                <a:cs typeface="Arial" charset="0"/>
              </a:rPr>
              <a:t> Net Wrap</a:t>
            </a:r>
          </a:p>
        </p:txBody>
      </p:sp>
      <p:pic>
        <p:nvPicPr>
          <p:cNvPr id="2560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663" y="1844824"/>
            <a:ext cx="5635625" cy="453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8033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/>
          <a:lstStyle/>
          <a:p>
            <a:r>
              <a:rPr lang="en-GB" altLang="da-DK" dirty="0" err="1" smtClean="0">
                <a:latin typeface="Arial" charset="0"/>
                <a:cs typeface="Arial" charset="0"/>
              </a:rPr>
              <a:t>PowerBind</a:t>
            </a:r>
            <a:r>
              <a:rPr lang="en-GB" altLang="da-DK" dirty="0" smtClean="0">
                <a:latin typeface="Arial" charset="0"/>
                <a:cs typeface="Arial" charset="0"/>
              </a:rPr>
              <a:t> Net Wrap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767" y="1772816"/>
            <a:ext cx="5641975" cy="453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681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a-DK" smtClean="0"/>
              <a:t>Superb bale quality</a:t>
            </a:r>
          </a:p>
        </p:txBody>
      </p:sp>
      <p:pic>
        <p:nvPicPr>
          <p:cNvPr id="27651" name="Picture 6" descr="IMG_0298 lo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0" y="5186363"/>
            <a:ext cx="5359400" cy="167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 descr="Dsc01261lo r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600" y="2687638"/>
            <a:ext cx="2563813" cy="236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4163" y="2770188"/>
            <a:ext cx="3135312" cy="2055812"/>
          </a:xfrm>
        </p:spPr>
        <p:txBody>
          <a:bodyPr/>
          <a:lstStyle/>
          <a:p>
            <a:pPr marL="285750" indent="-285750">
              <a:lnSpc>
                <a:spcPct val="90000"/>
              </a:lnSpc>
            </a:pPr>
            <a:r>
              <a:rPr lang="en-GB" altLang="da-DK" sz="1800" smtClean="0"/>
              <a:t>Great looking bales in hay &amp; straw crops</a:t>
            </a:r>
          </a:p>
          <a:p>
            <a:pPr marL="430213" lvl="1" indent="-174625">
              <a:lnSpc>
                <a:spcPct val="90000"/>
              </a:lnSpc>
            </a:pPr>
            <a:r>
              <a:rPr lang="en-GB" altLang="da-DK" sz="1600" smtClean="0"/>
              <a:t>Fantastic shape</a:t>
            </a:r>
          </a:p>
          <a:p>
            <a:pPr marL="430213" lvl="1" indent="-174625">
              <a:lnSpc>
                <a:spcPct val="90000"/>
              </a:lnSpc>
            </a:pPr>
            <a:r>
              <a:rPr lang="en-GB" altLang="da-DK" sz="1600" smtClean="0"/>
              <a:t>Consistent diameter</a:t>
            </a:r>
          </a:p>
          <a:p>
            <a:pPr marL="430213" lvl="1" indent="-174625">
              <a:lnSpc>
                <a:spcPct val="90000"/>
              </a:lnSpc>
            </a:pPr>
            <a:r>
              <a:rPr lang="en-GB" altLang="da-DK" sz="1600" smtClean="0"/>
              <a:t>Net to edge of bale</a:t>
            </a:r>
          </a:p>
          <a:p>
            <a:pPr marL="430213" lvl="1" indent="-174625">
              <a:lnSpc>
                <a:spcPct val="90000"/>
              </a:lnSpc>
            </a:pPr>
            <a:r>
              <a:rPr lang="en-GB" altLang="da-DK" sz="1600" smtClean="0"/>
              <a:t>Bales stack and transport well</a:t>
            </a:r>
          </a:p>
        </p:txBody>
      </p:sp>
      <p:pic>
        <p:nvPicPr>
          <p:cNvPr id="27654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2687638"/>
            <a:ext cx="27559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1635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Twine Binding</a:t>
            </a:r>
          </a:p>
        </p:txBody>
      </p:sp>
      <p:pic>
        <p:nvPicPr>
          <p:cNvPr id="28675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412875"/>
            <a:ext cx="2916237" cy="208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6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613" y="3613150"/>
            <a:ext cx="4116387" cy="187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7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5494338"/>
            <a:ext cx="3990975" cy="128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860800"/>
            <a:ext cx="3651250" cy="2736850"/>
          </a:xfrm>
          <a:prstGeom prst="rect">
            <a:avLst/>
          </a:prstGeom>
          <a:noFill/>
          <a:ln w="19050">
            <a:solidFill>
              <a:srgbClr val="3399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79" name="Rectangle 3"/>
          <p:cNvSpPr txBox="1">
            <a:spLocks noChangeArrowheads="1"/>
          </p:cNvSpPr>
          <p:nvPr/>
        </p:nvSpPr>
        <p:spPr bwMode="auto">
          <a:xfrm>
            <a:off x="268288" y="2089150"/>
            <a:ext cx="4403725" cy="492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fr-FR" sz="1800">
                <a:cs typeface="Arial" charset="0"/>
              </a:rPr>
              <a:t>Perfect twine spacing</a:t>
            </a:r>
          </a:p>
          <a:p>
            <a:pPr lvl="1" eaLnBrk="1" hangingPunct="1"/>
            <a:r>
              <a:rPr lang="en-US" altLang="fr-FR" sz="1600">
                <a:cs typeface="Arial" charset="0"/>
              </a:rPr>
              <a:t>2 Twine arms each covering half the bale</a:t>
            </a:r>
          </a:p>
          <a:p>
            <a:pPr lvl="1" eaLnBrk="1" hangingPunct="1"/>
            <a:r>
              <a:rPr lang="en-US" altLang="fr-FR" sz="1600">
                <a:cs typeface="Arial" charset="0"/>
              </a:rPr>
              <a:t>Cycle starts at the side and finishes in the center – eliminating loose ends</a:t>
            </a:r>
          </a:p>
          <a:p>
            <a:pPr eaLnBrk="1" hangingPunct="1">
              <a:lnSpc>
                <a:spcPct val="80000"/>
              </a:lnSpc>
            </a:pPr>
            <a:endParaRPr lang="en-US" altLang="fr-FR" sz="1600">
              <a:cs typeface="Arial" charset="0"/>
            </a:endParaRPr>
          </a:p>
          <a:p>
            <a:pPr lvl="1" eaLnBrk="1" hangingPunct="1">
              <a:lnSpc>
                <a:spcPct val="80000"/>
              </a:lnSpc>
            </a:pPr>
            <a:endParaRPr lang="en-US" altLang="fr-FR" sz="1400">
              <a:cs typeface="Arial" charset="0"/>
            </a:endParaRPr>
          </a:p>
        </p:txBody>
      </p:sp>
      <p:sp>
        <p:nvSpPr>
          <p:cNvPr id="286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5425" y="3749675"/>
            <a:ext cx="4402138" cy="30321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fr-FR" sz="1800" smtClean="0"/>
              <a:t>Efficient and fast operating system</a:t>
            </a:r>
          </a:p>
          <a:p>
            <a:pPr lvl="1" eaLnBrk="1" hangingPunct="1"/>
            <a:r>
              <a:rPr lang="en-US" altLang="fr-FR" sz="1600" smtClean="0"/>
              <a:t>Forced injection for efficient twine start</a:t>
            </a:r>
          </a:p>
          <a:p>
            <a:pPr lvl="1" eaLnBrk="1" hangingPunct="1"/>
            <a:r>
              <a:rPr lang="en-US" altLang="fr-FR" sz="1600" smtClean="0"/>
              <a:t>Faster cycle time for improved productivity</a:t>
            </a:r>
          </a:p>
          <a:p>
            <a:pPr lvl="1" eaLnBrk="1" hangingPunct="1"/>
            <a:r>
              <a:rPr lang="en-US" altLang="fr-FR" sz="1600" smtClean="0"/>
              <a:t>Brake released during injection</a:t>
            </a:r>
          </a:p>
          <a:p>
            <a:pPr lvl="1" eaLnBrk="1" hangingPunct="1"/>
            <a:r>
              <a:rPr lang="en-US" altLang="fr-FR" sz="1600" smtClean="0"/>
              <a:t>Over-braking during side binding</a:t>
            </a:r>
          </a:p>
          <a:p>
            <a:pPr eaLnBrk="1" hangingPunct="1">
              <a:lnSpc>
                <a:spcPct val="80000"/>
              </a:lnSpc>
            </a:pPr>
            <a:endParaRPr lang="en-US" altLang="fr-FR" sz="1600" smtClean="0"/>
          </a:p>
          <a:p>
            <a:pPr eaLnBrk="1" hangingPunct="1">
              <a:lnSpc>
                <a:spcPct val="80000"/>
              </a:lnSpc>
            </a:pPr>
            <a:r>
              <a:rPr lang="en-US" altLang="fr-FR" sz="1800" smtClean="0"/>
              <a:t>Easy to operate </a:t>
            </a:r>
          </a:p>
          <a:p>
            <a:pPr lvl="1"/>
            <a:r>
              <a:rPr lang="en-US" altLang="fr-FR" sz="1600" smtClean="0"/>
              <a:t>Easy access to twine boxes</a:t>
            </a:r>
          </a:p>
          <a:p>
            <a:pPr lvl="1" eaLnBrk="1" hangingPunct="1"/>
            <a:r>
              <a:rPr lang="en-US" altLang="fr-FR" sz="1600" smtClean="0"/>
              <a:t>Twine spacing adjustable from tractor</a:t>
            </a:r>
          </a:p>
        </p:txBody>
      </p:sp>
    </p:spTree>
    <p:extLst>
      <p:ext uri="{BB962C8B-B14F-4D97-AF65-F5344CB8AC3E}">
        <p14:creationId xmlns:p14="http://schemas.microsoft.com/office/powerpoint/2010/main" val="139216921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1"/>
          <p:cNvSpPr>
            <a:spLocks noGrp="1"/>
          </p:cNvSpPr>
          <p:nvPr>
            <p:ph idx="1"/>
          </p:nvPr>
        </p:nvSpPr>
        <p:spPr>
          <a:xfrm>
            <a:off x="457200" y="2417763"/>
            <a:ext cx="4259263" cy="2019300"/>
          </a:xfrm>
        </p:spPr>
        <p:txBody>
          <a:bodyPr/>
          <a:lstStyle/>
          <a:p>
            <a:r>
              <a:rPr lang="en-US" altLang="da-DK" sz="1800" smtClean="0"/>
              <a:t>Plenty of storage for net &amp; twine</a:t>
            </a:r>
          </a:p>
          <a:p>
            <a:pPr lvl="1"/>
            <a:r>
              <a:rPr lang="en-US" altLang="da-DK" sz="1600" smtClean="0"/>
              <a:t>Space for two spare net rolls + one in use</a:t>
            </a:r>
          </a:p>
          <a:p>
            <a:pPr lvl="1"/>
            <a:r>
              <a:rPr lang="en-US" altLang="da-DK" sz="1600" smtClean="0"/>
              <a:t>Space for eight balls of twine.</a:t>
            </a:r>
          </a:p>
        </p:txBody>
      </p:sp>
      <p:sp>
        <p:nvSpPr>
          <p:cNvPr id="2969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mtClean="0"/>
              <a:t>Storage of Net and Twine</a:t>
            </a:r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08438"/>
            <a:ext cx="4125912" cy="275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014788"/>
            <a:ext cx="4140200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827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Controls - Focus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16113"/>
            <a:ext cx="5076825" cy="4760912"/>
          </a:xfrm>
        </p:spPr>
        <p:txBody>
          <a:bodyPr/>
          <a:lstStyle/>
          <a:p>
            <a:pPr eaLnBrk="1" hangingPunct="1"/>
            <a:r>
              <a:rPr lang="en-US" altLang="fr-FR" sz="1800" smtClean="0"/>
              <a:t>Simplicity – Efficiency – Productivity</a:t>
            </a:r>
          </a:p>
          <a:p>
            <a:pPr lvl="1" eaLnBrk="1" hangingPunct="1"/>
            <a:r>
              <a:rPr lang="en-US" altLang="fr-FR" sz="1600" smtClean="0"/>
              <a:t>Easy to use control system</a:t>
            </a:r>
          </a:p>
          <a:p>
            <a:pPr lvl="1" eaLnBrk="1" hangingPunct="1"/>
            <a:r>
              <a:rPr lang="en-US" altLang="fr-FR" sz="1600" smtClean="0"/>
              <a:t>Intuitive access to all functions</a:t>
            </a:r>
          </a:p>
          <a:p>
            <a:pPr eaLnBrk="1" hangingPunct="1"/>
            <a:endParaRPr lang="en-US" altLang="fr-FR" sz="1800" smtClean="0"/>
          </a:p>
          <a:p>
            <a:pPr eaLnBrk="1" hangingPunct="1"/>
            <a:r>
              <a:rPr lang="en-US" altLang="fr-FR" sz="1800" smtClean="0"/>
              <a:t>Full control on board</a:t>
            </a:r>
          </a:p>
          <a:p>
            <a:pPr lvl="1" eaLnBrk="1" hangingPunct="1"/>
            <a:r>
              <a:rPr lang="en-US" altLang="fr-FR" sz="1600" smtClean="0"/>
              <a:t>Bale diameter adjustment</a:t>
            </a:r>
          </a:p>
          <a:p>
            <a:pPr lvl="1" eaLnBrk="1" hangingPunct="1"/>
            <a:r>
              <a:rPr lang="en-US" altLang="fr-FR" sz="1600" smtClean="0"/>
              <a:t>Current bale diameter (bale growing)</a:t>
            </a:r>
          </a:p>
          <a:p>
            <a:pPr lvl="1" eaLnBrk="1" hangingPunct="1"/>
            <a:r>
              <a:rPr lang="en-US" altLang="fr-FR" sz="1600" smtClean="0"/>
              <a:t>Left /Right driving indicator (option)</a:t>
            </a:r>
          </a:p>
          <a:p>
            <a:pPr lvl="1"/>
            <a:r>
              <a:rPr lang="en-US" altLang="fr-FR" sz="1600" smtClean="0"/>
              <a:t>Selection of twine or net tying</a:t>
            </a:r>
          </a:p>
          <a:p>
            <a:pPr lvl="1"/>
            <a:r>
              <a:rPr lang="en-US" altLang="fr-FR" sz="1600" smtClean="0"/>
              <a:t>Adjustment of twine and net tying</a:t>
            </a:r>
          </a:p>
          <a:p>
            <a:pPr lvl="1"/>
            <a:r>
              <a:rPr lang="en-US" altLang="fr-FR" sz="1600" smtClean="0"/>
              <a:t>Information during binding cycle</a:t>
            </a:r>
          </a:p>
          <a:p>
            <a:pPr lvl="1" eaLnBrk="1" hangingPunct="1"/>
            <a:r>
              <a:rPr lang="en-US" altLang="fr-FR" sz="1600" smtClean="0"/>
              <a:t>Selection of manual or automatic tying</a:t>
            </a:r>
          </a:p>
          <a:p>
            <a:pPr lvl="1"/>
            <a:r>
              <a:rPr lang="en-US" altLang="fr-FR" sz="1600" smtClean="0"/>
              <a:t>Total bale counter &amp; 40 field counters</a:t>
            </a:r>
          </a:p>
          <a:p>
            <a:pPr lvl="1"/>
            <a:r>
              <a:rPr lang="en-US" altLang="fr-FR" sz="1600" smtClean="0"/>
              <a:t>Performance monitor (bales per hour)</a:t>
            </a:r>
          </a:p>
        </p:txBody>
      </p:sp>
      <p:grpSp>
        <p:nvGrpSpPr>
          <p:cNvPr id="30724" name="Group 2"/>
          <p:cNvGrpSpPr>
            <a:grpSpLocks/>
          </p:cNvGrpSpPr>
          <p:nvPr/>
        </p:nvGrpSpPr>
        <p:grpSpPr bwMode="auto">
          <a:xfrm>
            <a:off x="4667250" y="2328863"/>
            <a:ext cx="4368800" cy="2792412"/>
            <a:chOff x="4667250" y="2328863"/>
            <a:chExt cx="4368800" cy="2792412"/>
          </a:xfrm>
        </p:grpSpPr>
        <p:pic>
          <p:nvPicPr>
            <p:cNvPr id="3072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7250" y="2328863"/>
              <a:ext cx="4368800" cy="27924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26" name="Picture 1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7550" y="2967674"/>
              <a:ext cx="2016000" cy="151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202715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2514600" y="2971800"/>
            <a:ext cx="5715000" cy="8382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2514600" y="3962400"/>
            <a:ext cx="5715000" cy="8636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2514600" y="4953000"/>
            <a:ext cx="5715000" cy="8636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2514600" y="1981200"/>
            <a:ext cx="5715000" cy="836613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2635250" y="2060575"/>
            <a:ext cx="5594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fr-FR" sz="1600"/>
              <a:t>Small diameter pick-up design with 2.0 or 2.2m working width.</a:t>
            </a:r>
            <a:endParaRPr lang="en-US" altLang="fr-FR" sz="1600">
              <a:cs typeface="Arial" charset="0"/>
            </a:endParaRP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2635250" y="3048000"/>
            <a:ext cx="55006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fr-FR" sz="1600"/>
              <a:t>Cost efficient Fork Feeder (single or double) or high capacity PowerFeed rotor with DropFloor.</a:t>
            </a:r>
            <a:endParaRPr lang="en-US" altLang="fr-FR" sz="1600">
              <a:cs typeface="Arial" charset="0"/>
            </a:endParaRP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2635250" y="4052888"/>
            <a:ext cx="5594350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fr-FR" sz="1600"/>
              <a:t>Variable chamber concept with maximum bale diameters of </a:t>
            </a:r>
            <a:r>
              <a:rPr lang="en-US" altLang="fr-FR" sz="1600"/>
              <a:t>1.65m</a:t>
            </a:r>
            <a:r>
              <a:rPr lang="en-US" altLang="en-US" sz="1600"/>
              <a:t> or 1.80m providing bales with a moderate core and tight outer layer</a:t>
            </a:r>
            <a:endParaRPr lang="en-US" altLang="fr-FR" sz="1600">
              <a:cs typeface="Arial" charset="0"/>
            </a:endParaRPr>
          </a:p>
        </p:txBody>
      </p:sp>
      <p:sp>
        <p:nvSpPr>
          <p:cNvPr id="31753" name="Rectangle 10"/>
          <p:cNvSpPr>
            <a:spLocks noChangeArrowheads="1"/>
          </p:cNvSpPr>
          <p:nvPr/>
        </p:nvSpPr>
        <p:spPr bwMode="auto">
          <a:xfrm>
            <a:off x="323528" y="1066800"/>
            <a:ext cx="8496944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fr-FR" sz="2600" b="1" dirty="0">
                <a:solidFill>
                  <a:srgbClr val="FF9933"/>
                </a:solidFill>
              </a:rPr>
              <a:t>The 5 Arguments, </a:t>
            </a:r>
            <a:r>
              <a:rPr lang="en-GB" altLang="fr-FR" sz="2600" b="1" dirty="0" err="1" smtClean="0">
                <a:solidFill>
                  <a:srgbClr val="FF9933"/>
                </a:solidFill>
              </a:rPr>
              <a:t>Gallignani</a:t>
            </a:r>
            <a:r>
              <a:rPr lang="en-GB" altLang="fr-FR" sz="2600" b="1" dirty="0" smtClean="0">
                <a:solidFill>
                  <a:srgbClr val="FF9933"/>
                </a:solidFill>
              </a:rPr>
              <a:t> GV416 </a:t>
            </a:r>
            <a:r>
              <a:rPr lang="en-GB" altLang="fr-FR" sz="2600" b="1" dirty="0">
                <a:solidFill>
                  <a:srgbClr val="FF9933"/>
                </a:solidFill>
              </a:rPr>
              <a:t>– </a:t>
            </a:r>
            <a:r>
              <a:rPr lang="en-GB" altLang="fr-FR" sz="2600" b="1" dirty="0" smtClean="0">
                <a:solidFill>
                  <a:srgbClr val="FF9933"/>
                </a:solidFill>
              </a:rPr>
              <a:t>GV418 S Line </a:t>
            </a:r>
            <a:endParaRPr lang="en-GB" altLang="fr-FR" sz="2600" b="1" dirty="0">
              <a:solidFill>
                <a:srgbClr val="FF9933"/>
              </a:solidFill>
            </a:endParaRPr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381000" y="1905000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>
                <a:solidFill>
                  <a:srgbClr val="FF9933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45068" name="Text Box 12"/>
          <p:cNvSpPr txBox="1">
            <a:spLocks noChangeArrowheads="1"/>
          </p:cNvSpPr>
          <p:nvPr/>
        </p:nvSpPr>
        <p:spPr bwMode="auto">
          <a:xfrm>
            <a:off x="381000" y="2895600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>
                <a:solidFill>
                  <a:srgbClr val="FF9933"/>
                </a:solidFill>
                <a:latin typeface="Arial Black" pitchFamily="34" charset="0"/>
              </a:rPr>
              <a:t>2</a:t>
            </a:r>
          </a:p>
        </p:txBody>
      </p:sp>
      <p:sp>
        <p:nvSpPr>
          <p:cNvPr id="45069" name="Text Box 13"/>
          <p:cNvSpPr txBox="1">
            <a:spLocks noChangeArrowheads="1"/>
          </p:cNvSpPr>
          <p:nvPr/>
        </p:nvSpPr>
        <p:spPr bwMode="auto">
          <a:xfrm>
            <a:off x="381000" y="3913188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>
                <a:solidFill>
                  <a:srgbClr val="FF9933"/>
                </a:solidFill>
                <a:latin typeface="Arial Black" pitchFamily="34" charset="0"/>
              </a:rPr>
              <a:t>3</a:t>
            </a:r>
          </a:p>
        </p:txBody>
      </p:sp>
      <p:sp>
        <p:nvSpPr>
          <p:cNvPr id="45070" name="Text Box 14"/>
          <p:cNvSpPr txBox="1">
            <a:spLocks noChangeArrowheads="1"/>
          </p:cNvSpPr>
          <p:nvPr/>
        </p:nvSpPr>
        <p:spPr bwMode="auto">
          <a:xfrm>
            <a:off x="381000" y="4926013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>
                <a:solidFill>
                  <a:srgbClr val="FF9933"/>
                </a:solidFill>
                <a:latin typeface="Arial Black" pitchFamily="34" charset="0"/>
              </a:rPr>
              <a:t>4</a:t>
            </a:r>
          </a:p>
        </p:txBody>
      </p:sp>
      <p:sp>
        <p:nvSpPr>
          <p:cNvPr id="45071" name="Rectangle 15"/>
          <p:cNvSpPr>
            <a:spLocks noChangeArrowheads="1"/>
          </p:cNvSpPr>
          <p:nvPr/>
        </p:nvSpPr>
        <p:spPr bwMode="auto">
          <a:xfrm>
            <a:off x="2514600" y="5943600"/>
            <a:ext cx="5715000" cy="8636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5072" name="Text Box 16"/>
          <p:cNvSpPr txBox="1">
            <a:spLocks noChangeArrowheads="1"/>
          </p:cNvSpPr>
          <p:nvPr/>
        </p:nvSpPr>
        <p:spPr bwMode="auto">
          <a:xfrm>
            <a:off x="2635250" y="6042025"/>
            <a:ext cx="55006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fr-FR" sz="1600"/>
              <a:t>Simple and intuitive control with the Focus terminal. All functions are shown on a large, clear digital display.</a:t>
            </a:r>
          </a:p>
        </p:txBody>
      </p:sp>
      <p:sp>
        <p:nvSpPr>
          <p:cNvPr id="45073" name="Text Box 17"/>
          <p:cNvSpPr txBox="1">
            <a:spLocks noChangeArrowheads="1"/>
          </p:cNvSpPr>
          <p:nvPr/>
        </p:nvSpPr>
        <p:spPr bwMode="auto">
          <a:xfrm>
            <a:off x="381000" y="5916613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>
                <a:solidFill>
                  <a:srgbClr val="FF9933"/>
                </a:solidFill>
                <a:latin typeface="Arial Black" pitchFamily="34" charset="0"/>
              </a:rPr>
              <a:t>5</a:t>
            </a:r>
          </a:p>
        </p:txBody>
      </p:sp>
      <p:pic>
        <p:nvPicPr>
          <p:cNvPr id="45074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81200"/>
            <a:ext cx="1447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75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971800"/>
            <a:ext cx="1447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77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943600"/>
            <a:ext cx="1447800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78" name="Picture 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962400"/>
            <a:ext cx="1447800" cy="866775"/>
          </a:xfrm>
          <a:prstGeom prst="rect">
            <a:avLst/>
          </a:prstGeom>
          <a:noFill/>
          <a:ln w="9525">
            <a:solidFill>
              <a:srgbClr val="E4E1C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88" y="4999038"/>
            <a:ext cx="1433512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2620963" y="5010150"/>
            <a:ext cx="5502275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fr-FR" sz="1600"/>
              <a:t>PowerBind: New highly performant net and twine injection ensuring reliable net and twine injection under all conditions. Easy and simple loading of net rolls.</a:t>
            </a:r>
          </a:p>
        </p:txBody>
      </p:sp>
    </p:spTree>
    <p:extLst>
      <p:ext uri="{BB962C8B-B14F-4D97-AF65-F5344CB8AC3E}">
        <p14:creationId xmlns:p14="http://schemas.microsoft.com/office/powerpoint/2010/main" val="2302393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animBg="1"/>
      <p:bldP spid="45059" grpId="0" animBg="1"/>
      <p:bldP spid="45060" grpId="0" animBg="1"/>
      <p:bldP spid="45061" grpId="0" animBg="1"/>
      <p:bldP spid="45062" grpId="0"/>
      <p:bldP spid="45063" grpId="0"/>
      <p:bldP spid="45064" grpId="0"/>
      <p:bldP spid="45067" grpId="0"/>
      <p:bldP spid="45068" grpId="0"/>
      <p:bldP spid="45069" grpId="0"/>
      <p:bldP spid="45070" grpId="0"/>
      <p:bldP spid="45071" grpId="0" animBg="1"/>
      <p:bldP spid="45072" grpId="0"/>
      <p:bldP spid="45073" grpId="0"/>
      <p:bldP spid="2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47"/>
          <p:cNvSpPr txBox="1">
            <a:spLocks noChangeArrowheads="1"/>
          </p:cNvSpPr>
          <p:nvPr/>
        </p:nvSpPr>
        <p:spPr>
          <a:xfrm>
            <a:off x="181891" y="1124744"/>
            <a:ext cx="5182197" cy="838200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fr-FR" sz="2400" kern="0" dirty="0" err="1" smtClean="0">
                <a:solidFill>
                  <a:schemeClr val="tx1"/>
                </a:solidFill>
              </a:rPr>
              <a:t>Gallignani</a:t>
            </a:r>
            <a:r>
              <a:rPr lang="en-GB" altLang="fr-FR" sz="2400" kern="0" dirty="0" smtClean="0">
                <a:solidFill>
                  <a:schemeClr val="tx1"/>
                </a:solidFill>
              </a:rPr>
              <a:t> GV516 – 520 </a:t>
            </a:r>
            <a:r>
              <a:rPr lang="en-GB" altLang="fr-FR" sz="2400" kern="0" dirty="0" err="1" smtClean="0">
                <a:solidFill>
                  <a:schemeClr val="tx1"/>
                </a:solidFill>
              </a:rPr>
              <a:t>ProLine</a:t>
            </a:r>
            <a:endParaRPr lang="en-GB" altLang="fr-FR" sz="2400" kern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070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shad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4200"/>
            <a:ext cx="91440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9156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767039"/>
              </p:ext>
            </p:extLst>
          </p:nvPr>
        </p:nvGraphicFramePr>
        <p:xfrm>
          <a:off x="250825" y="4221163"/>
          <a:ext cx="6000750" cy="2438402"/>
        </p:xfrm>
        <a:graphic>
          <a:graphicData uri="http://schemas.openxmlformats.org/drawingml/2006/table">
            <a:tbl>
              <a:tblPr/>
              <a:tblGrid>
                <a:gridCol w="1269146"/>
                <a:gridCol w="1585280"/>
                <a:gridCol w="1605231"/>
                <a:gridCol w="1541093"/>
              </a:tblGrid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Model</a:t>
                      </a:r>
                    </a:p>
                  </a:txBody>
                  <a:tcPr marL="91458" marR="91458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Bale Diameter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Intake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Binding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GV516 R</a:t>
                      </a:r>
                    </a:p>
                  </a:txBody>
                  <a:tcPr marL="91458" marR="91458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0.6-1.65m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PowerFeed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Rotor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Twine, Net, Double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GV516 SC-14</a:t>
                      </a:r>
                    </a:p>
                  </a:txBody>
                  <a:tcPr marL="91458" marR="91458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0.6-1.65m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SuperCut-14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Net, Double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GV516 SC-25</a:t>
                      </a:r>
                    </a:p>
                  </a:txBody>
                  <a:tcPr marL="91458" marR="91458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0.6-1.65m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SuperCut-25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Net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GV520 R</a:t>
                      </a:r>
                    </a:p>
                  </a:txBody>
                  <a:tcPr marL="91458" marR="91458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0.6-2.00m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PowerFeed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Rotor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Twine, Net, Double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GV520 SC-14</a:t>
                      </a:r>
                    </a:p>
                  </a:txBody>
                  <a:tcPr marL="91458" marR="91458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0.6-2.00m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SuperCut-14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Net, Double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GV520 SC-25</a:t>
                      </a:r>
                    </a:p>
                  </a:txBody>
                  <a:tcPr marL="91458" marR="91458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x 0.6-2.00m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SuperCut-25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Net</a:t>
                      </a:r>
                    </a:p>
                  </a:txBody>
                  <a:tcPr marL="91458" marR="914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3829" name="Rectangle 47"/>
          <p:cNvSpPr>
            <a:spLocks noGrp="1" noChangeArrowheads="1"/>
          </p:cNvSpPr>
          <p:nvPr>
            <p:ph type="title"/>
          </p:nvPr>
        </p:nvSpPr>
        <p:spPr>
          <a:xfrm>
            <a:off x="152400" y="3429000"/>
            <a:ext cx="8610600" cy="838200"/>
          </a:xfrm>
          <a:noFill/>
        </p:spPr>
        <p:txBody>
          <a:bodyPr/>
          <a:lstStyle/>
          <a:p>
            <a:pPr algn="l" eaLnBrk="1" hangingPunct="1"/>
            <a:r>
              <a:rPr lang="en-GB" altLang="fr-FR" sz="2400" dirty="0" err="1" smtClean="0">
                <a:solidFill>
                  <a:schemeClr val="bg2"/>
                </a:solidFill>
              </a:rPr>
              <a:t>Gallignani</a:t>
            </a:r>
            <a:r>
              <a:rPr lang="en-GB" altLang="fr-FR" sz="2400" dirty="0" smtClean="0">
                <a:solidFill>
                  <a:schemeClr val="bg2"/>
                </a:solidFill>
              </a:rPr>
              <a:t> GV516 – 520 </a:t>
            </a:r>
            <a:r>
              <a:rPr lang="en-GB" altLang="fr-FR" sz="2400" dirty="0" err="1" smtClean="0">
                <a:solidFill>
                  <a:schemeClr val="bg2"/>
                </a:solidFill>
              </a:rPr>
              <a:t>ProLine</a:t>
            </a:r>
            <a:endParaRPr lang="en-GB" altLang="fr-FR" sz="2400" dirty="0" smtClean="0">
              <a:solidFill>
                <a:schemeClr val="bg2"/>
              </a:solidFill>
            </a:endParaRPr>
          </a:p>
        </p:txBody>
      </p:sp>
      <p:sp>
        <p:nvSpPr>
          <p:cNvPr id="33830" name="AutoShape 50">
            <a:hlinkClick r:id="rId3" highlightClick="1"/>
          </p:cNvPr>
          <p:cNvSpPr>
            <a:spLocks noChangeArrowheads="1"/>
          </p:cNvSpPr>
          <p:nvPr/>
        </p:nvSpPr>
        <p:spPr bwMode="auto">
          <a:xfrm>
            <a:off x="6877050" y="3502025"/>
            <a:ext cx="1800225" cy="719138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2" name="TextBox 1"/>
          <p:cNvSpPr txBox="1"/>
          <p:nvPr/>
        </p:nvSpPr>
        <p:spPr>
          <a:xfrm>
            <a:off x="3347864" y="240268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PIC. GV516 </a:t>
            </a:r>
            <a:r>
              <a:rPr lang="it-IT" dirty="0" err="1" smtClean="0"/>
              <a:t>ProLine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428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32" name="Rectangle 55"/>
          <p:cNvSpPr>
            <a:spLocks noChangeArrowheads="1"/>
          </p:cNvSpPr>
          <p:nvPr/>
        </p:nvSpPr>
        <p:spPr bwMode="auto">
          <a:xfrm>
            <a:off x="0" y="304800"/>
            <a:ext cx="2667000" cy="609600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2400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7867252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480477"/>
            <a:ext cx="2667000" cy="609600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2400"/>
              <a:t>Highlights</a:t>
            </a: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6477000" y="304800"/>
            <a:ext cx="1981200" cy="2362200"/>
          </a:xfrm>
          <a:prstGeom prst="rect">
            <a:avLst/>
          </a:prstGeom>
          <a:solidFill>
            <a:srgbClr val="FFFFFF"/>
          </a:solidFill>
          <a:ln w="38100">
            <a:solidFill>
              <a:srgbClr val="FF99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6553200" y="1295400"/>
            <a:ext cx="1752600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600"/>
              <a:t>DropFloor</a:t>
            </a:r>
          </a:p>
        </p:txBody>
      </p:sp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81000"/>
            <a:ext cx="1828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6477000" y="1752600"/>
            <a:ext cx="1981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1400"/>
              <a:t>Efficient rotor unblocking device</a:t>
            </a:r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6858000" y="3886200"/>
            <a:ext cx="1981200" cy="2362200"/>
          </a:xfrm>
          <a:prstGeom prst="rect">
            <a:avLst/>
          </a:prstGeom>
          <a:solidFill>
            <a:srgbClr val="FFFFFF"/>
          </a:solidFill>
          <a:ln w="38100">
            <a:solidFill>
              <a:srgbClr val="FF99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6948488" y="4876800"/>
            <a:ext cx="1752600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600"/>
              <a:t>ISOBUS Control</a:t>
            </a:r>
          </a:p>
        </p:txBody>
      </p:sp>
      <p:sp>
        <p:nvSpPr>
          <p:cNvPr id="50186" name="Text Box 10"/>
          <p:cNvSpPr txBox="1">
            <a:spLocks noChangeArrowheads="1"/>
          </p:cNvSpPr>
          <p:nvPr/>
        </p:nvSpPr>
        <p:spPr bwMode="auto">
          <a:xfrm>
            <a:off x="6804025" y="5230813"/>
            <a:ext cx="2232025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fr-FR" sz="1400"/>
              <a:t>Fully ISOBUS compliant. Focus II or IsoMatchTellus monitors on request</a:t>
            </a:r>
            <a:endParaRPr lang="en-US" altLang="fr-FR" sz="1400"/>
          </a:p>
        </p:txBody>
      </p:sp>
      <p:sp>
        <p:nvSpPr>
          <p:cNvPr id="50187" name="Rectangle 11"/>
          <p:cNvSpPr>
            <a:spLocks noChangeArrowheads="1"/>
          </p:cNvSpPr>
          <p:nvPr/>
        </p:nvSpPr>
        <p:spPr bwMode="auto">
          <a:xfrm>
            <a:off x="3886200" y="4343400"/>
            <a:ext cx="1981200" cy="2362200"/>
          </a:xfrm>
          <a:prstGeom prst="rect">
            <a:avLst/>
          </a:prstGeom>
          <a:solidFill>
            <a:srgbClr val="FFFFFF"/>
          </a:solidFill>
          <a:ln w="38100">
            <a:solidFill>
              <a:srgbClr val="FF99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0190" name="Rectangle 14"/>
          <p:cNvSpPr>
            <a:spLocks noChangeArrowheads="1"/>
          </p:cNvSpPr>
          <p:nvPr/>
        </p:nvSpPr>
        <p:spPr bwMode="auto">
          <a:xfrm>
            <a:off x="228600" y="4038600"/>
            <a:ext cx="1981200" cy="2362200"/>
          </a:xfrm>
          <a:prstGeom prst="rect">
            <a:avLst/>
          </a:prstGeom>
          <a:solidFill>
            <a:srgbClr val="FFFFFF"/>
          </a:solidFill>
          <a:ln w="38100">
            <a:solidFill>
              <a:srgbClr val="FF99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50193" name="Rectangle 17"/>
          <p:cNvSpPr>
            <a:spLocks noChangeArrowheads="1"/>
          </p:cNvSpPr>
          <p:nvPr/>
        </p:nvSpPr>
        <p:spPr bwMode="auto">
          <a:xfrm>
            <a:off x="533400" y="1219200"/>
            <a:ext cx="1981200" cy="2362200"/>
          </a:xfrm>
          <a:prstGeom prst="rect">
            <a:avLst/>
          </a:prstGeom>
          <a:solidFill>
            <a:srgbClr val="FFFFFF"/>
          </a:solidFill>
          <a:ln w="38100">
            <a:solidFill>
              <a:srgbClr val="FF99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4830" name="Rectangle 18"/>
          <p:cNvSpPr>
            <a:spLocks noChangeArrowheads="1"/>
          </p:cNvSpPr>
          <p:nvPr/>
        </p:nvSpPr>
        <p:spPr bwMode="auto">
          <a:xfrm>
            <a:off x="609600" y="2209800"/>
            <a:ext cx="1752600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600"/>
              <a:t>Intake System</a:t>
            </a:r>
          </a:p>
        </p:txBody>
      </p:sp>
      <p:sp>
        <p:nvSpPr>
          <p:cNvPr id="50195" name="Text Box 19"/>
          <p:cNvSpPr txBox="1">
            <a:spLocks noChangeArrowheads="1"/>
          </p:cNvSpPr>
          <p:nvPr/>
        </p:nvSpPr>
        <p:spPr bwMode="auto">
          <a:xfrm>
            <a:off x="533400" y="2667000"/>
            <a:ext cx="1981200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fr-FR" sz="1400"/>
              <a:t>High capacity PowerFeed rotor or SuperCut 14 or 25 knives</a:t>
            </a:r>
            <a:endParaRPr lang="en-US" altLang="fr-FR" sz="1400"/>
          </a:p>
        </p:txBody>
      </p:sp>
      <p:pic>
        <p:nvPicPr>
          <p:cNvPr id="50199" name="Picture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1828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200" name="Picture 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4005263"/>
            <a:ext cx="1800225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34" name="Rectangle 12"/>
          <p:cNvSpPr>
            <a:spLocks noChangeArrowheads="1"/>
          </p:cNvSpPr>
          <p:nvPr/>
        </p:nvSpPr>
        <p:spPr bwMode="auto">
          <a:xfrm>
            <a:off x="3962400" y="5334000"/>
            <a:ext cx="1752600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400"/>
              <a:t>Intelligent Density </a:t>
            </a:r>
            <a:r>
              <a:rPr lang="en-US" altLang="fr-FR" sz="1400">
                <a:solidFill>
                  <a:srgbClr val="FF6608"/>
                </a:solidFill>
              </a:rPr>
              <a:t>3D</a:t>
            </a:r>
          </a:p>
        </p:txBody>
      </p:sp>
      <p:sp>
        <p:nvSpPr>
          <p:cNvPr id="30" name="Text Box 13"/>
          <p:cNvSpPr txBox="1">
            <a:spLocks noChangeArrowheads="1"/>
          </p:cNvSpPr>
          <p:nvPr/>
        </p:nvSpPr>
        <p:spPr bwMode="auto">
          <a:xfrm>
            <a:off x="3886200" y="5791200"/>
            <a:ext cx="19812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1400"/>
              <a:t>3 different bale densities, pre-selectable from the tractor cab.</a:t>
            </a:r>
          </a:p>
        </p:txBody>
      </p:sp>
      <p:sp>
        <p:nvSpPr>
          <p:cNvPr id="34836" name="Rectangle 15"/>
          <p:cNvSpPr>
            <a:spLocks noChangeArrowheads="1"/>
          </p:cNvSpPr>
          <p:nvPr/>
        </p:nvSpPr>
        <p:spPr bwMode="auto">
          <a:xfrm>
            <a:off x="304800" y="5029200"/>
            <a:ext cx="1752600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600"/>
              <a:t>PowerBind</a:t>
            </a:r>
          </a:p>
        </p:txBody>
      </p:sp>
      <p:sp>
        <p:nvSpPr>
          <p:cNvPr id="32" name="Text Box 16"/>
          <p:cNvSpPr txBox="1">
            <a:spLocks noChangeArrowheads="1"/>
          </p:cNvSpPr>
          <p:nvPr/>
        </p:nvSpPr>
        <p:spPr bwMode="auto">
          <a:xfrm>
            <a:off x="228600" y="5486400"/>
            <a:ext cx="1981200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1400"/>
              <a:t>New high performance net injection with easy and simple loading of net rolls.</a:t>
            </a: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4125913"/>
            <a:ext cx="18240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7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419600"/>
            <a:ext cx="1828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3491880" y="103453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FOTO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5085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animBg="1"/>
      <p:bldP spid="50183" grpId="0"/>
      <p:bldP spid="50184" grpId="0" animBg="1"/>
      <p:bldP spid="50186" grpId="0"/>
      <p:bldP spid="50187" grpId="0" animBg="1"/>
      <p:bldP spid="50190" grpId="0" animBg="1"/>
      <p:bldP spid="50193" grpId="0" animBg="1"/>
      <p:bldP spid="50195" grpId="0"/>
      <p:bldP spid="30" grpId="0"/>
      <p:bldP spid="3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89138"/>
            <a:ext cx="7993062" cy="48688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fr-FR" sz="1400" dirty="0" smtClean="0"/>
              <a:t>Chamber concept: mixed chamber (for multi crop baling)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fr-FR" sz="1400" dirty="0" smtClean="0"/>
              <a:t>Bale size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200" dirty="0" smtClean="0"/>
              <a:t>1.20 m x 0.60 to 1.65 m on GV516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200" dirty="0" smtClean="0"/>
              <a:t>1.20 m x 0.60 to 2.00 m on GV520</a:t>
            </a:r>
          </a:p>
          <a:p>
            <a:pPr eaLnBrk="1" hangingPunct="1">
              <a:lnSpc>
                <a:spcPct val="80000"/>
              </a:lnSpc>
            </a:pPr>
            <a:endParaRPr lang="en-US" altLang="fr-FR" sz="12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fr-FR" sz="1400" dirty="0" smtClean="0"/>
              <a:t>Feeding device - Pick-up: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200" dirty="0" smtClean="0"/>
              <a:t>Rotor + drop floor	</a:t>
            </a:r>
            <a:r>
              <a:rPr lang="en-US" altLang="fr-FR" sz="1200" dirty="0" smtClean="0">
                <a:sym typeface="Wingdings" pitchFamily="2" charset="2"/>
              </a:rPr>
              <a:t> PU 2.20 m + wheels + roller crop press</a:t>
            </a:r>
            <a:endParaRPr lang="en-US" altLang="fr-FR" sz="1200" b="1" i="1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fr-FR" sz="1200" dirty="0" smtClean="0"/>
              <a:t>SC-14 knives + drop floor	</a:t>
            </a:r>
            <a:r>
              <a:rPr lang="en-US" altLang="fr-FR" sz="1200" dirty="0" smtClean="0">
                <a:sym typeface="Wingdings" pitchFamily="2" charset="2"/>
              </a:rPr>
              <a:t> PU 2.20 m + wheels + roller crop press</a:t>
            </a:r>
            <a:endParaRPr lang="en-US" altLang="fr-FR" sz="12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fr-FR" sz="1200" dirty="0" smtClean="0"/>
              <a:t>SC-25 knives + drop floor	</a:t>
            </a:r>
            <a:r>
              <a:rPr lang="en-US" altLang="fr-FR" sz="1200" dirty="0" smtClean="0">
                <a:sym typeface="Wingdings" pitchFamily="2" charset="2"/>
              </a:rPr>
              <a:t> PU 2.20 m </a:t>
            </a:r>
            <a:r>
              <a:rPr lang="en-US" altLang="fr-FR" sz="1200" dirty="0" smtClean="0"/>
              <a:t>+ wheels + roller crop press</a:t>
            </a:r>
          </a:p>
          <a:p>
            <a:pPr eaLnBrk="1" hangingPunct="1">
              <a:lnSpc>
                <a:spcPct val="80000"/>
              </a:lnSpc>
            </a:pPr>
            <a:endParaRPr lang="en-US" altLang="fr-FR" sz="12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fr-FR" sz="1400" dirty="0" smtClean="0"/>
              <a:t>Binding options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200" dirty="0" smtClean="0"/>
              <a:t>Twine		</a:t>
            </a:r>
            <a:r>
              <a:rPr lang="en-US" altLang="fr-FR" sz="1200" b="1" i="1" dirty="0" smtClean="0">
                <a:solidFill>
                  <a:srgbClr val="A50021"/>
                </a:solidFill>
              </a:rPr>
              <a:t>Not on SC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200" dirty="0" smtClean="0"/>
              <a:t>Net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200" dirty="0" smtClean="0"/>
              <a:t>Double (net &amp; twine) 	</a:t>
            </a:r>
            <a:r>
              <a:rPr lang="en-US" altLang="fr-FR" sz="1200" b="1" i="1" dirty="0" smtClean="0">
                <a:solidFill>
                  <a:srgbClr val="A50021"/>
                </a:solidFill>
              </a:rPr>
              <a:t>Not on SC25</a:t>
            </a:r>
            <a:endParaRPr lang="en-US" altLang="fr-FR" sz="1200" dirty="0" smtClean="0"/>
          </a:p>
          <a:p>
            <a:pPr eaLnBrk="1" hangingPunct="1">
              <a:lnSpc>
                <a:spcPct val="80000"/>
              </a:lnSpc>
            </a:pPr>
            <a:endParaRPr lang="en-US" altLang="fr-FR" sz="12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fr-FR" sz="1400" dirty="0" err="1" smtClean="0"/>
              <a:t>IsoBus</a:t>
            </a:r>
            <a:r>
              <a:rPr lang="en-US" altLang="fr-FR" sz="1400" dirty="0" smtClean="0"/>
              <a:t> controlled - </a:t>
            </a:r>
            <a:r>
              <a:rPr lang="en-US" altLang="fr-FR" sz="1400" i="1" dirty="0" smtClean="0"/>
              <a:t>Focus or </a:t>
            </a:r>
            <a:r>
              <a:rPr lang="en-US" altLang="fr-FR" sz="1400" i="1" dirty="0" err="1" smtClean="0"/>
              <a:t>IsoMatch</a:t>
            </a:r>
            <a:r>
              <a:rPr lang="en-US" altLang="fr-FR" sz="1400" i="1" dirty="0" smtClean="0"/>
              <a:t> </a:t>
            </a:r>
            <a:r>
              <a:rPr lang="en-US" altLang="fr-FR" sz="1400" i="1" dirty="0" err="1" smtClean="0"/>
              <a:t>Tellus</a:t>
            </a:r>
            <a:r>
              <a:rPr lang="en-US" altLang="fr-FR" sz="1400" i="1" dirty="0" smtClean="0"/>
              <a:t> control boxes optional</a:t>
            </a:r>
          </a:p>
          <a:p>
            <a:pPr eaLnBrk="1" hangingPunct="1">
              <a:lnSpc>
                <a:spcPct val="80000"/>
              </a:lnSpc>
            </a:pPr>
            <a:r>
              <a:rPr lang="en-US" altLang="fr-FR" sz="1400" dirty="0" smtClean="0"/>
              <a:t>Proportional valve standard (</a:t>
            </a:r>
            <a:r>
              <a:rPr lang="en-US" altLang="fr-FR" sz="1400" i="1" dirty="0" smtClean="0"/>
              <a:t>Intelligent Density 3D</a:t>
            </a:r>
            <a:r>
              <a:rPr lang="en-US" altLang="fr-FR" sz="1400" dirty="0" smtClean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fr-FR" sz="1400" dirty="0" smtClean="0"/>
              <a:t>W-A PTO shaft with Cam Clutch</a:t>
            </a:r>
          </a:p>
          <a:p>
            <a:pPr eaLnBrk="1" hangingPunct="1">
              <a:lnSpc>
                <a:spcPct val="80000"/>
              </a:lnSpc>
            </a:pPr>
            <a:r>
              <a:rPr lang="en-US" altLang="fr-FR" sz="1400" dirty="0" smtClean="0"/>
              <a:t>Wheels: 15.0/55-17</a:t>
            </a:r>
          </a:p>
          <a:p>
            <a:pPr eaLnBrk="1" hangingPunct="1">
              <a:lnSpc>
                <a:spcPct val="80000"/>
              </a:lnSpc>
            </a:pPr>
            <a:r>
              <a:rPr lang="en-US" altLang="fr-FR" sz="1400" dirty="0" err="1" smtClean="0"/>
              <a:t>Greasable</a:t>
            </a:r>
            <a:r>
              <a:rPr lang="en-US" altLang="fr-FR" sz="1400" dirty="0" smtClean="0"/>
              <a:t> bearings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fr-FR" sz="1400" dirty="0" smtClean="0"/>
              <a:t>Automatic chain lubrication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fr-FR" sz="1400" dirty="0" smtClean="0"/>
              <a:t>Tear drop plate</a:t>
            </a:r>
          </a:p>
          <a:p>
            <a:pPr eaLnBrk="1" hangingPunct="1">
              <a:lnSpc>
                <a:spcPct val="80000"/>
              </a:lnSpc>
            </a:pPr>
            <a:endParaRPr lang="en-US" altLang="fr-FR" sz="1400" dirty="0" smtClean="0"/>
          </a:p>
        </p:txBody>
      </p:sp>
      <p:sp>
        <p:nvSpPr>
          <p:cNvPr id="35843" name="Title 1"/>
          <p:cNvSpPr>
            <a:spLocks noGrp="1"/>
          </p:cNvSpPr>
          <p:nvPr>
            <p:ph type="title"/>
          </p:nvPr>
        </p:nvSpPr>
        <p:spPr>
          <a:xfrm>
            <a:off x="468313" y="1268413"/>
            <a:ext cx="8229600" cy="838200"/>
          </a:xfrm>
        </p:spPr>
        <p:txBody>
          <a:bodyPr/>
          <a:lstStyle/>
          <a:p>
            <a:r>
              <a:rPr lang="da-DK" altLang="da-DK" smtClean="0"/>
              <a:t>General Specifications</a:t>
            </a:r>
          </a:p>
        </p:txBody>
      </p:sp>
    </p:spTree>
    <p:extLst>
      <p:ext uri="{BB962C8B-B14F-4D97-AF65-F5344CB8AC3E}">
        <p14:creationId xmlns:p14="http://schemas.microsoft.com/office/powerpoint/2010/main" val="13568465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Pick-Up</a:t>
            </a:r>
          </a:p>
        </p:txBody>
      </p:sp>
      <p:pic>
        <p:nvPicPr>
          <p:cNvPr id="36867" name="Picture 4" descr="IMG_56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0" y="1270000"/>
            <a:ext cx="323850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5" descr="IMG_56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667000"/>
            <a:ext cx="134302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6" descr="pickup xl nuovo"/>
          <p:cNvPicPr>
            <a:picLocks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288" y="3184525"/>
            <a:ext cx="5472112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70" name="Group 7"/>
          <p:cNvGrpSpPr>
            <a:grpSpLocks/>
          </p:cNvGrpSpPr>
          <p:nvPr/>
        </p:nvGrpSpPr>
        <p:grpSpPr bwMode="auto">
          <a:xfrm>
            <a:off x="4748213" y="3213100"/>
            <a:ext cx="3165475" cy="2520950"/>
            <a:chOff x="2790" y="2024"/>
            <a:chExt cx="1994" cy="1588"/>
          </a:xfrm>
        </p:grpSpPr>
        <p:sp>
          <p:nvSpPr>
            <p:cNvPr id="36874" name="AutoShape 8"/>
            <p:cNvSpPr>
              <a:spLocks noChangeArrowheads="1"/>
            </p:cNvSpPr>
            <p:nvPr/>
          </p:nvSpPr>
          <p:spPr bwMode="auto">
            <a:xfrm rot="5400000">
              <a:off x="2540" y="2274"/>
              <a:ext cx="590" cy="90"/>
            </a:xfrm>
            <a:prstGeom prst="rightArrow">
              <a:avLst>
                <a:gd name="adj1" fmla="val 50000"/>
                <a:gd name="adj2" fmla="val 163889"/>
              </a:avLst>
            </a:prstGeom>
            <a:solidFill>
              <a:schemeClr val="accent1"/>
            </a:solidFill>
            <a:ln w="317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36875" name="AutoShape 9"/>
            <p:cNvSpPr>
              <a:spLocks noChangeArrowheads="1"/>
            </p:cNvSpPr>
            <p:nvPr/>
          </p:nvSpPr>
          <p:spPr bwMode="auto">
            <a:xfrm rot="5400000">
              <a:off x="4444" y="3272"/>
              <a:ext cx="590" cy="90"/>
            </a:xfrm>
            <a:prstGeom prst="rightArrow">
              <a:avLst>
                <a:gd name="adj1" fmla="val 50000"/>
                <a:gd name="adj2" fmla="val 163889"/>
              </a:avLst>
            </a:prstGeom>
            <a:solidFill>
              <a:schemeClr val="accent1"/>
            </a:solidFill>
            <a:ln w="317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</p:grpSp>
      <p:sp>
        <p:nvSpPr>
          <p:cNvPr id="36871" name="AutoShape 10"/>
          <p:cNvSpPr>
            <a:spLocks noChangeArrowheads="1"/>
          </p:cNvSpPr>
          <p:nvPr/>
        </p:nvSpPr>
        <p:spPr bwMode="auto">
          <a:xfrm rot="-2963923">
            <a:off x="3917950" y="5121275"/>
            <a:ext cx="936625" cy="142875"/>
          </a:xfrm>
          <a:prstGeom prst="rightArrow">
            <a:avLst>
              <a:gd name="adj1" fmla="val 50000"/>
              <a:gd name="adj2" fmla="val 163889"/>
            </a:avLst>
          </a:prstGeom>
          <a:solidFill>
            <a:schemeClr val="accent1"/>
          </a:solidFill>
          <a:ln w="317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6872" name="AutoShape 11"/>
          <p:cNvSpPr>
            <a:spLocks noChangeArrowheads="1"/>
          </p:cNvSpPr>
          <p:nvPr/>
        </p:nvSpPr>
        <p:spPr bwMode="auto">
          <a:xfrm rot="-2963923">
            <a:off x="4926013" y="5626100"/>
            <a:ext cx="936625" cy="142875"/>
          </a:xfrm>
          <a:prstGeom prst="rightArrow">
            <a:avLst>
              <a:gd name="adj1" fmla="val 50000"/>
              <a:gd name="adj2" fmla="val 163889"/>
            </a:avLst>
          </a:prstGeom>
          <a:solidFill>
            <a:schemeClr val="accent1"/>
          </a:solidFill>
          <a:ln w="317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368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133600"/>
            <a:ext cx="4114800" cy="3840163"/>
          </a:xfrm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altLang="fr-FR" sz="1800" smtClean="0"/>
              <a:t>High capacity – Perfect raking</a:t>
            </a:r>
          </a:p>
          <a:p>
            <a:pPr lvl="1"/>
            <a:r>
              <a:rPr lang="en-US" altLang="fr-FR" sz="1600" smtClean="0"/>
              <a:t>Small diameter pick-up</a:t>
            </a:r>
          </a:p>
          <a:p>
            <a:pPr lvl="1"/>
            <a:r>
              <a:rPr lang="en-US" altLang="fr-FR" sz="1600" smtClean="0"/>
              <a:t>2.20m working width</a:t>
            </a:r>
          </a:p>
          <a:p>
            <a:pPr lvl="1"/>
            <a:r>
              <a:rPr lang="en-US" altLang="fr-FR" sz="1600" smtClean="0"/>
              <a:t>1.86m Tine to tine</a:t>
            </a:r>
          </a:p>
          <a:p>
            <a:pPr lvl="1"/>
            <a:r>
              <a:rPr lang="en-US" altLang="fr-FR" sz="1600" smtClean="0"/>
              <a:t>6 cm Tine spacing</a:t>
            </a:r>
          </a:p>
          <a:p>
            <a:pPr lvl="1"/>
            <a:r>
              <a:rPr lang="en-US" altLang="fr-FR" sz="1600" smtClean="0"/>
              <a:t>5 Rows of tines </a:t>
            </a:r>
          </a:p>
          <a:p>
            <a:pPr lvl="1"/>
            <a:r>
              <a:rPr lang="en-US" altLang="fr-FR" sz="1600" smtClean="0"/>
              <a:t>High rotation speed</a:t>
            </a:r>
          </a:p>
          <a:p>
            <a:pPr lvl="1"/>
            <a:endParaRPr lang="en-US" altLang="fr-FR" smtClean="0"/>
          </a:p>
          <a:p>
            <a:pPr eaLnBrk="1" hangingPunct="1"/>
            <a:r>
              <a:rPr lang="en-US" altLang="fr-FR" sz="1800" smtClean="0"/>
              <a:t>High reliability</a:t>
            </a:r>
          </a:p>
          <a:p>
            <a:pPr lvl="1" eaLnBrk="1" hangingPunct="1"/>
            <a:r>
              <a:rPr lang="en-US" altLang="fr-FR" sz="1600" smtClean="0"/>
              <a:t>Double cam drive</a:t>
            </a:r>
          </a:p>
          <a:p>
            <a:pPr lvl="1" eaLnBrk="1" hangingPunct="1"/>
            <a:r>
              <a:rPr lang="en-US" altLang="fr-FR" sz="1600" smtClean="0"/>
              <a:t>2 central supports for tine bars</a:t>
            </a:r>
          </a:p>
          <a:p>
            <a:pPr lvl="1" eaLnBrk="1" hangingPunct="1"/>
            <a:r>
              <a:rPr lang="en-US" altLang="fr-FR" sz="1600" smtClean="0"/>
              <a:t>Big diameter driving sprockets</a:t>
            </a:r>
          </a:p>
        </p:txBody>
      </p:sp>
    </p:spTree>
    <p:extLst>
      <p:ext uri="{BB962C8B-B14F-4D97-AF65-F5344CB8AC3E}">
        <p14:creationId xmlns:p14="http://schemas.microsoft.com/office/powerpoint/2010/main" val="24799452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mtClean="0"/>
              <a:t>2.2m Wide Pick-Up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989138"/>
            <a:ext cx="8229600" cy="3840162"/>
          </a:xfrm>
        </p:spPr>
        <p:txBody>
          <a:bodyPr/>
          <a:lstStyle/>
          <a:p>
            <a:pPr marL="514350" lvl="1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fr-FR" dirty="0" err="1" smtClean="0"/>
              <a:t>PowerFeed</a:t>
            </a:r>
            <a:r>
              <a:rPr lang="en-US" altLang="fr-FR" dirty="0" smtClean="0"/>
              <a:t> and </a:t>
            </a:r>
            <a:r>
              <a:rPr lang="en-US" altLang="fr-FR" dirty="0" err="1" smtClean="0"/>
              <a:t>SuperCut</a:t>
            </a:r>
            <a:r>
              <a:rPr lang="en-US" altLang="fr-FR" dirty="0" smtClean="0"/>
              <a:t>.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altLang="fr-FR" sz="1400" dirty="0" smtClean="0"/>
              <a:t>1.86 m from outer tines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altLang="fr-FR" sz="1400" dirty="0" smtClean="0"/>
              <a:t>5 tines rows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600" dirty="0" smtClean="0"/>
              <a:t>60 mm between 2 tines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600" dirty="0" smtClean="0"/>
              <a:t>Small diameter pick-up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600" dirty="0" smtClean="0"/>
              <a:t>High speed rotation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600" dirty="0" smtClean="0"/>
              <a:t>Crop Deflector with roller crop press</a:t>
            </a:r>
          </a:p>
          <a:p>
            <a:pPr>
              <a:defRPr/>
            </a:pPr>
            <a:endParaRPr lang="da-DK" dirty="0"/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714750"/>
            <a:ext cx="7620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375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Pick-Up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25" y="1916113"/>
            <a:ext cx="4411663" cy="3189287"/>
          </a:xfrm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altLang="fr-FR" sz="1800" dirty="0" smtClean="0"/>
              <a:t>The most compact transport width on the market</a:t>
            </a:r>
          </a:p>
          <a:p>
            <a:pPr lvl="1">
              <a:defRPr/>
            </a:pPr>
            <a:r>
              <a:rPr lang="en-US" altLang="fr-FR" sz="1600" dirty="0"/>
              <a:t>2.545 mm</a:t>
            </a:r>
            <a:r>
              <a:rPr lang="en-US" sz="1600" dirty="0" smtClean="0"/>
              <a:t> T</a:t>
            </a:r>
            <a:r>
              <a:rPr lang="en-US" altLang="fr-FR" sz="1600" dirty="0" smtClean="0"/>
              <a:t>ransport width</a:t>
            </a:r>
          </a:p>
          <a:p>
            <a:pPr lvl="1">
              <a:defRPr/>
            </a:pPr>
            <a:r>
              <a:rPr lang="en-US" altLang="fr-FR" sz="1600" dirty="0" smtClean="0"/>
              <a:t>Compact internal drive (unique patented feature)</a:t>
            </a:r>
          </a:p>
          <a:p>
            <a:pPr eaLnBrk="1" hangingPunct="1">
              <a:defRPr/>
            </a:pPr>
            <a:endParaRPr lang="en-US" altLang="fr-FR" sz="1800" dirty="0" smtClean="0"/>
          </a:p>
          <a:p>
            <a:pPr eaLnBrk="1" hangingPunct="1">
              <a:defRPr/>
            </a:pPr>
            <a:r>
              <a:rPr lang="en-US" altLang="fr-FR" sz="1800" dirty="0" smtClean="0"/>
              <a:t>Complete standard features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Roller crop press &amp; crop guard for a perfect crop flow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Adjustable pneumatic pick-up wheels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Flotation by two large springs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Pick-up lift by twin hydraulic cylinders</a:t>
            </a:r>
          </a:p>
        </p:txBody>
      </p:sp>
      <p:pic>
        <p:nvPicPr>
          <p:cNvPr id="38916" name="Picture 4" descr="Sans titre-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" t="2849" r="3526" b="5698"/>
          <a:stretch>
            <a:fillRect/>
          </a:stretch>
        </p:blipFill>
        <p:spPr bwMode="auto">
          <a:xfrm>
            <a:off x="4600575" y="4094163"/>
            <a:ext cx="4537075" cy="276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5" descr="PU Driveline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241"/>
          <a:stretch>
            <a:fillRect/>
          </a:stretch>
        </p:blipFill>
        <p:spPr bwMode="auto">
          <a:xfrm>
            <a:off x="5724525" y="1446213"/>
            <a:ext cx="3419475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6300788" y="6235700"/>
            <a:ext cx="128587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fr-FR" sz="1600" b="1">
                <a:solidFill>
                  <a:srgbClr val="F83324"/>
                </a:solidFill>
              </a:rPr>
              <a:t>2545 mm</a:t>
            </a:r>
          </a:p>
        </p:txBody>
      </p:sp>
      <p:pic>
        <p:nvPicPr>
          <p:cNvPr id="38919" name="Picture 7" descr="super wide 22 m pick up_pag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530475"/>
            <a:ext cx="1368425" cy="136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Picture 8" descr="IMG_568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88" y="5105400"/>
            <a:ext cx="1382712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1" name="Picture 9" descr="IMG_564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5105400"/>
            <a:ext cx="2879725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5795963" y="6586538"/>
            <a:ext cx="2808287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fr-FR" altLang="fr-FR" sz="1050" dirty="0" err="1" smtClean="0"/>
              <a:t>Competitor</a:t>
            </a:r>
            <a:r>
              <a:rPr lang="fr-FR" altLang="fr-FR" sz="1050" dirty="0" smtClean="0"/>
              <a:t> </a:t>
            </a:r>
            <a:r>
              <a:rPr lang="fr-FR" altLang="fr-FR" sz="1050" dirty="0" err="1" smtClean="0"/>
              <a:t>with</a:t>
            </a:r>
            <a:r>
              <a:rPr lang="fr-FR" altLang="fr-FR" sz="1050" dirty="0" smtClean="0"/>
              <a:t> </a:t>
            </a:r>
            <a:r>
              <a:rPr lang="fr-FR" altLang="fr-FR" sz="1050" dirty="0" err="1" smtClean="0"/>
              <a:t>external</a:t>
            </a:r>
            <a:r>
              <a:rPr lang="fr-FR" altLang="fr-FR" sz="1050" dirty="0" smtClean="0"/>
              <a:t> drive system</a:t>
            </a:r>
            <a:endParaRPr lang="fr-FR" altLang="fr-FR" sz="1050" dirty="0"/>
          </a:p>
        </p:txBody>
      </p:sp>
    </p:spTree>
    <p:extLst>
      <p:ext uri="{BB962C8B-B14F-4D97-AF65-F5344CB8AC3E}">
        <p14:creationId xmlns:p14="http://schemas.microsoft.com/office/powerpoint/2010/main" val="41584485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2" descr="Superfe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2" b="46225"/>
          <a:stretch>
            <a:fillRect/>
          </a:stretch>
        </p:blipFill>
        <p:spPr bwMode="auto">
          <a:xfrm>
            <a:off x="5657850" y="2647950"/>
            <a:ext cx="29527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Feeding devices</a:t>
            </a:r>
          </a:p>
        </p:txBody>
      </p:sp>
      <p:sp>
        <p:nvSpPr>
          <p:cNvPr id="2365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2332038"/>
            <a:ext cx="4800600" cy="3840162"/>
          </a:xfrm>
        </p:spPr>
        <p:txBody>
          <a:bodyPr/>
          <a:lstStyle/>
          <a:p>
            <a:pPr eaLnBrk="1" hangingPunct="1"/>
            <a:r>
              <a:rPr lang="en-US" altLang="fr-FR" smtClean="0"/>
              <a:t>3 different feeding devices available</a:t>
            </a:r>
          </a:p>
          <a:p>
            <a:pPr eaLnBrk="1" hangingPunct="1"/>
            <a:endParaRPr lang="en-US" altLang="fr-FR" smtClean="0"/>
          </a:p>
          <a:p>
            <a:pPr lvl="1" eaLnBrk="1" hangingPunct="1"/>
            <a:r>
              <a:rPr lang="en-US" altLang="fr-FR" smtClean="0"/>
              <a:t>SuperFeed</a:t>
            </a:r>
          </a:p>
          <a:p>
            <a:pPr lvl="2" eaLnBrk="1" hangingPunct="1"/>
            <a:r>
              <a:rPr lang="en-US" altLang="fr-FR" smtClean="0"/>
              <a:t>Rotor feeding device</a:t>
            </a:r>
          </a:p>
          <a:p>
            <a:pPr lvl="1" eaLnBrk="1" hangingPunct="1"/>
            <a:endParaRPr lang="en-US" altLang="fr-FR" sz="2000" smtClean="0"/>
          </a:p>
          <a:p>
            <a:pPr lvl="1" eaLnBrk="1" hangingPunct="1"/>
            <a:r>
              <a:rPr lang="en-US" altLang="fr-FR" smtClean="0"/>
              <a:t>SuperCut-14</a:t>
            </a:r>
          </a:p>
          <a:p>
            <a:pPr lvl="2" eaLnBrk="1" hangingPunct="1"/>
            <a:r>
              <a:rPr lang="en-US" altLang="fr-FR" smtClean="0"/>
              <a:t>Cutting device with 14 knives</a:t>
            </a:r>
          </a:p>
          <a:p>
            <a:pPr lvl="1" eaLnBrk="1" hangingPunct="1"/>
            <a:endParaRPr lang="en-US" altLang="fr-FR" sz="2000" smtClean="0"/>
          </a:p>
          <a:p>
            <a:pPr lvl="1" eaLnBrk="1" hangingPunct="1"/>
            <a:r>
              <a:rPr lang="en-US" altLang="fr-FR" smtClean="0"/>
              <a:t>SuperCut-25</a:t>
            </a:r>
          </a:p>
          <a:p>
            <a:pPr lvl="2" eaLnBrk="1" hangingPunct="1"/>
            <a:r>
              <a:rPr lang="en-US" altLang="fr-FR" smtClean="0"/>
              <a:t>Cutting device with 25 knives</a:t>
            </a:r>
          </a:p>
        </p:txBody>
      </p:sp>
      <p:pic>
        <p:nvPicPr>
          <p:cNvPr id="236549" name="Picture 5" descr="IMG_56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4" b="34140"/>
          <a:stretch>
            <a:fillRect/>
          </a:stretch>
        </p:blipFill>
        <p:spPr bwMode="auto">
          <a:xfrm>
            <a:off x="5657850" y="3871913"/>
            <a:ext cx="2951163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6550" name="Picture 6" descr="Fendt_Features_00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57" b="22990"/>
          <a:stretch>
            <a:fillRect/>
          </a:stretch>
        </p:blipFill>
        <p:spPr bwMode="auto">
          <a:xfrm>
            <a:off x="5657850" y="5095875"/>
            <a:ext cx="29511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87972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Single knive protection of SC14 device POS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475" y="5457825"/>
            <a:ext cx="191452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3" descr="Single knive protection of SC14 device POS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788" y="5457825"/>
            <a:ext cx="1944687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4" descr="IMG_564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0" y="2093913"/>
            <a:ext cx="4032250" cy="173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Cutting Device 14 Knives </a:t>
            </a:r>
            <a:r>
              <a:rPr lang="fr-FR" altLang="fr-FR" sz="2000" i="1" smtClean="0"/>
              <a:t>(SuperCut-14)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9388" y="2092325"/>
            <a:ext cx="4489450" cy="446405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fr-FR" sz="1800" smtClean="0"/>
              <a:t>Reliable cutting device</a:t>
            </a:r>
          </a:p>
          <a:p>
            <a:pPr lvl="1">
              <a:lnSpc>
                <a:spcPct val="80000"/>
              </a:lnSpc>
            </a:pPr>
            <a:r>
              <a:rPr lang="en-US" altLang="fr-FR" sz="1600" smtClean="0"/>
              <a:t>400 mm</a:t>
            </a:r>
            <a:r>
              <a:rPr lang="en-US" altLang="da-DK" sz="1600" smtClean="0"/>
              <a:t> R</a:t>
            </a:r>
            <a:r>
              <a:rPr lang="en-US" altLang="fr-FR" sz="1600" smtClean="0"/>
              <a:t>otor diameter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600" smtClean="0"/>
              <a:t>14 Strong full guided double tines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600" smtClean="0"/>
              <a:t>Knives controlled from tractor cab</a:t>
            </a:r>
          </a:p>
          <a:p>
            <a:pPr lvl="1">
              <a:lnSpc>
                <a:spcPct val="80000"/>
              </a:lnSpc>
            </a:pPr>
            <a:r>
              <a:rPr lang="en-US" altLang="fr-FR" sz="1600" smtClean="0"/>
              <a:t>70 mm Theoretical chop length</a:t>
            </a:r>
          </a:p>
          <a:p>
            <a:pPr eaLnBrk="1" hangingPunct="1">
              <a:lnSpc>
                <a:spcPct val="80000"/>
              </a:lnSpc>
            </a:pPr>
            <a:endParaRPr lang="en-US" altLang="fr-FR" sz="1800" smtClean="0"/>
          </a:p>
          <a:p>
            <a:pPr eaLnBrk="1" hangingPunct="1">
              <a:lnSpc>
                <a:spcPct val="80000"/>
              </a:lnSpc>
            </a:pPr>
            <a:r>
              <a:rPr lang="en-US" altLang="fr-FR" sz="1800" smtClean="0"/>
              <a:t>High capacity in all conditions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600" smtClean="0"/>
              <a:t>The crop is forced into the chamber through the knives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600" smtClean="0"/>
              <a:t>Instant bale start in all the conditions</a:t>
            </a:r>
          </a:p>
          <a:p>
            <a:pPr eaLnBrk="1" hangingPunct="1">
              <a:lnSpc>
                <a:spcPct val="80000"/>
              </a:lnSpc>
            </a:pPr>
            <a:endParaRPr lang="en-US" altLang="fr-FR" sz="1800" smtClean="0"/>
          </a:p>
          <a:p>
            <a:pPr eaLnBrk="1" hangingPunct="1">
              <a:lnSpc>
                <a:spcPct val="80000"/>
              </a:lnSpc>
            </a:pPr>
            <a:r>
              <a:rPr lang="en-US" altLang="fr-FR" sz="1800" smtClean="0"/>
              <a:t>Perfect cutting quality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600" smtClean="0"/>
              <a:t>Hardened knives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600" smtClean="0"/>
              <a:t>Each knife individually spring protected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fr-FR" sz="1600" smtClean="0"/>
              <a:t>Automatic knife re-engagement</a:t>
            </a:r>
          </a:p>
        </p:txBody>
      </p:sp>
      <p:pic>
        <p:nvPicPr>
          <p:cNvPr id="40967" name="Picture 7" descr="Rotor - Cutting14 - Drop floor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3236913"/>
            <a:ext cx="3924300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707417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Cutting Device 25 knives </a:t>
            </a:r>
            <a:r>
              <a:rPr lang="fr-FR" altLang="fr-FR" sz="2000" i="1" smtClean="0"/>
              <a:t>(SuperCut-25)</a:t>
            </a:r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2286000"/>
            <a:ext cx="4321175" cy="3840163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fr-FR" sz="1600" dirty="0" smtClean="0"/>
              <a:t>A powerful cutting device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400" dirty="0" smtClean="0"/>
              <a:t>400 mm rotor diameter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400" dirty="0" smtClean="0"/>
              <a:t>25 strong full guided double tines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400" dirty="0" smtClean="0"/>
              <a:t>25 knives controlled from tractor cab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400" dirty="0" smtClean="0"/>
              <a:t>4 group selections: 0-6-12-13-25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fr-FR" sz="16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fr-FR" sz="1600" dirty="0" smtClean="0"/>
              <a:t>High capacity in all conditions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400" dirty="0" smtClean="0"/>
              <a:t>The material is forced into the chamber trough the knives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400" dirty="0" smtClean="0"/>
              <a:t>Instant bale start in all the conditions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400" dirty="0" smtClean="0"/>
              <a:t>The new design with opposite tines provides a very high intake capacity even with 25 knives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400" dirty="0" err="1" smtClean="0"/>
              <a:t>DropFloor</a:t>
            </a:r>
            <a:r>
              <a:rPr lang="en-US" altLang="fr-FR" sz="1400" dirty="0" smtClean="0"/>
              <a:t> device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fr-FR" sz="16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fr-FR" sz="1600" dirty="0" smtClean="0"/>
              <a:t>Perfect cutting quality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400" dirty="0" smtClean="0"/>
              <a:t>Hardened knives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400" dirty="0" smtClean="0"/>
              <a:t>Individually double spring protected knives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fr-FR" sz="1400" dirty="0" smtClean="0"/>
              <a:t>Automatic knives reengagement</a:t>
            </a:r>
          </a:p>
        </p:txBody>
      </p:sp>
      <p:pic>
        <p:nvPicPr>
          <p:cNvPr id="41988" name="Picture 5" descr="PW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2" t="7011" r="4572" b="12634"/>
          <a:stretch>
            <a:fillRect/>
          </a:stretch>
        </p:blipFill>
        <p:spPr bwMode="auto">
          <a:xfrm>
            <a:off x="4932363" y="4221163"/>
            <a:ext cx="3960812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362200"/>
            <a:ext cx="4343400" cy="184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897267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Cutting Device 25 knives </a:t>
            </a:r>
            <a:r>
              <a:rPr lang="fr-FR" altLang="fr-FR" sz="2000" i="1" smtClean="0"/>
              <a:t>(SuperCut-25)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5925" y="1954213"/>
            <a:ext cx="8229600" cy="2362200"/>
          </a:xfrm>
        </p:spPr>
        <p:txBody>
          <a:bodyPr/>
          <a:lstStyle/>
          <a:p>
            <a:pPr eaLnBrk="1" hangingPunct="1"/>
            <a:r>
              <a:rPr lang="en-US" altLang="fr-FR" sz="1800" smtClean="0"/>
              <a:t>A very high flexibility thanks to the group selection</a:t>
            </a:r>
          </a:p>
          <a:p>
            <a:pPr lvl="2" eaLnBrk="1" hangingPunct="1"/>
            <a:r>
              <a:rPr lang="en-US" altLang="fr-FR" sz="1400" smtClean="0"/>
              <a:t>Fast operating device</a:t>
            </a:r>
          </a:p>
          <a:p>
            <a:pPr lvl="2" eaLnBrk="1" hangingPunct="1"/>
            <a:r>
              <a:rPr lang="en-US" altLang="fr-FR" sz="1400" smtClean="0"/>
              <a:t>Selection of 0, 6, 12, 13 or 25 knives at work</a:t>
            </a:r>
          </a:p>
          <a:p>
            <a:pPr lvl="1" eaLnBrk="1" hangingPunct="1"/>
            <a:endParaRPr lang="en-US" altLang="fr-FR" sz="1000" smtClean="0"/>
          </a:p>
          <a:p>
            <a:pPr eaLnBrk="1" hangingPunct="1"/>
            <a:r>
              <a:rPr lang="en-US" altLang="fr-FR" sz="1800" smtClean="0"/>
              <a:t>A perfect cutting quality thanks to the double knife protection (patented)</a:t>
            </a:r>
          </a:p>
          <a:p>
            <a:pPr lvl="2" eaLnBrk="1" hangingPunct="1"/>
            <a:r>
              <a:rPr lang="en-US" altLang="fr-FR" sz="1400" smtClean="0"/>
              <a:t>First protection allows knife to move backwards: knife keeps its cutting effect</a:t>
            </a:r>
          </a:p>
          <a:p>
            <a:pPr lvl="2" eaLnBrk="1" hangingPunct="1"/>
            <a:r>
              <a:rPr lang="en-US" altLang="fr-FR" sz="1400" smtClean="0"/>
              <a:t>Second protection allows knife to retract completely</a:t>
            </a:r>
          </a:p>
        </p:txBody>
      </p:sp>
      <p:pic>
        <p:nvPicPr>
          <p:cNvPr id="43012" name="Picture 4" descr="Imag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350" y="1700213"/>
            <a:ext cx="15176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5" descr="POWERCUT2a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913" y="3760788"/>
            <a:ext cx="30734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6" descr="Image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" r="43820" b="42574"/>
          <a:stretch>
            <a:fillRect/>
          </a:stretch>
        </p:blipFill>
        <p:spPr bwMode="auto">
          <a:xfrm>
            <a:off x="5543550" y="4081463"/>
            <a:ext cx="360045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3015" name="Group 7"/>
          <p:cNvGrpSpPr>
            <a:grpSpLocks/>
          </p:cNvGrpSpPr>
          <p:nvPr/>
        </p:nvGrpSpPr>
        <p:grpSpPr bwMode="auto">
          <a:xfrm>
            <a:off x="4530725" y="6054725"/>
            <a:ext cx="361950" cy="374650"/>
            <a:chOff x="2961" y="3616"/>
            <a:chExt cx="228" cy="236"/>
          </a:xfrm>
        </p:grpSpPr>
        <p:sp>
          <p:nvSpPr>
            <p:cNvPr id="43023" name="Oval 8"/>
            <p:cNvSpPr>
              <a:spLocks noChangeArrowheads="1"/>
            </p:cNvSpPr>
            <p:nvPr/>
          </p:nvSpPr>
          <p:spPr bwMode="auto">
            <a:xfrm>
              <a:off x="2961" y="3616"/>
              <a:ext cx="227" cy="227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43024" name="Text Box 9"/>
            <p:cNvSpPr txBox="1">
              <a:spLocks noChangeArrowheads="1"/>
            </p:cNvSpPr>
            <p:nvPr/>
          </p:nvSpPr>
          <p:spPr bwMode="auto">
            <a:xfrm>
              <a:off x="2962" y="3621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1800" b="1">
                  <a:solidFill>
                    <a:schemeClr val="tx2"/>
                  </a:solidFill>
                </a:rPr>
                <a:t>1</a:t>
              </a:r>
            </a:p>
          </p:txBody>
        </p:sp>
      </p:grpSp>
      <p:grpSp>
        <p:nvGrpSpPr>
          <p:cNvPr id="43016" name="Group 10"/>
          <p:cNvGrpSpPr>
            <a:grpSpLocks/>
          </p:cNvGrpSpPr>
          <p:nvPr/>
        </p:nvGrpSpPr>
        <p:grpSpPr bwMode="auto">
          <a:xfrm>
            <a:off x="4532313" y="4911725"/>
            <a:ext cx="360362" cy="366713"/>
            <a:chOff x="3016" y="3203"/>
            <a:chExt cx="227" cy="231"/>
          </a:xfrm>
        </p:grpSpPr>
        <p:sp>
          <p:nvSpPr>
            <p:cNvPr id="43021" name="Oval 11"/>
            <p:cNvSpPr>
              <a:spLocks noChangeArrowheads="1"/>
            </p:cNvSpPr>
            <p:nvPr/>
          </p:nvSpPr>
          <p:spPr bwMode="auto">
            <a:xfrm>
              <a:off x="3016" y="3203"/>
              <a:ext cx="227" cy="227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sp>
          <p:nvSpPr>
            <p:cNvPr id="43022" name="Text Box 12"/>
            <p:cNvSpPr txBox="1">
              <a:spLocks noChangeArrowheads="1"/>
            </p:cNvSpPr>
            <p:nvPr/>
          </p:nvSpPr>
          <p:spPr bwMode="auto">
            <a:xfrm>
              <a:off x="3016" y="3203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1800" b="1">
                  <a:solidFill>
                    <a:schemeClr val="tx2"/>
                  </a:solidFill>
                </a:rPr>
                <a:t>2</a:t>
              </a:r>
            </a:p>
          </p:txBody>
        </p:sp>
      </p:grpSp>
      <p:sp>
        <p:nvSpPr>
          <p:cNvPr id="43017" name="Line 13"/>
          <p:cNvSpPr>
            <a:spLocks noChangeShapeType="1"/>
          </p:cNvSpPr>
          <p:nvPr/>
        </p:nvSpPr>
        <p:spPr bwMode="auto">
          <a:xfrm flipV="1">
            <a:off x="4891088" y="5940425"/>
            <a:ext cx="822325" cy="27305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18" name="Line 14"/>
          <p:cNvSpPr>
            <a:spLocks noChangeShapeType="1"/>
          </p:cNvSpPr>
          <p:nvPr/>
        </p:nvSpPr>
        <p:spPr bwMode="auto">
          <a:xfrm flipH="1" flipV="1">
            <a:off x="3652838" y="5954713"/>
            <a:ext cx="877887" cy="25876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19" name="Line 15"/>
          <p:cNvSpPr>
            <a:spLocks noChangeShapeType="1"/>
          </p:cNvSpPr>
          <p:nvPr/>
        </p:nvSpPr>
        <p:spPr bwMode="auto">
          <a:xfrm>
            <a:off x="4891088" y="5091113"/>
            <a:ext cx="1944687" cy="11430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0" name="Line 16"/>
          <p:cNvSpPr>
            <a:spLocks noChangeShapeType="1"/>
          </p:cNvSpPr>
          <p:nvPr/>
        </p:nvSpPr>
        <p:spPr bwMode="auto">
          <a:xfrm flipH="1">
            <a:off x="2514600" y="5108575"/>
            <a:ext cx="2016125" cy="817563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5053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Rotor - Drop flo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013" y="1912938"/>
            <a:ext cx="3441700" cy="241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Unblocking Strategy </a:t>
            </a:r>
            <a:r>
              <a:rPr lang="fr-FR" altLang="fr-FR" sz="2000" i="1" smtClean="0"/>
              <a:t>(DropFloor)</a:t>
            </a:r>
          </a:p>
        </p:txBody>
      </p:sp>
      <p:pic>
        <p:nvPicPr>
          <p:cNvPr id="211973" name="Picture 5" descr="Rotor - Drop floor opened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8C8976"/>
              </a:clrFrom>
              <a:clrTo>
                <a:srgbClr val="8C897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425" y="1905000"/>
            <a:ext cx="345757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6" descr="IMG_6635_1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100" y="4386263"/>
            <a:ext cx="2559050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52400" y="2133600"/>
            <a:ext cx="6075363" cy="3840163"/>
          </a:xfrm>
        </p:spPr>
        <p:txBody>
          <a:bodyPr/>
          <a:lstStyle/>
          <a:p>
            <a:pPr eaLnBrk="1" hangingPunct="1"/>
            <a:r>
              <a:rPr lang="fr-FR" altLang="fr-FR" sz="1800" smtClean="0"/>
              <a:t>Easy to use technology</a:t>
            </a:r>
          </a:p>
          <a:p>
            <a:pPr lvl="1" eaLnBrk="1" hangingPunct="1"/>
            <a:r>
              <a:rPr lang="fr-FR" altLang="fr-FR" sz="1600" smtClean="0"/>
              <a:t>Operate directly from tractor cab</a:t>
            </a:r>
          </a:p>
          <a:p>
            <a:pPr lvl="1" eaLnBrk="1" hangingPunct="1"/>
            <a:r>
              <a:rPr lang="fr-FR" altLang="fr-FR" sz="1600" smtClean="0"/>
              <a:t>Single acting valve needed</a:t>
            </a:r>
          </a:p>
          <a:p>
            <a:pPr eaLnBrk="1" hangingPunct="1"/>
            <a:endParaRPr lang="fr-FR" altLang="fr-FR" sz="1800" smtClean="0"/>
          </a:p>
          <a:p>
            <a:pPr eaLnBrk="1" hangingPunct="1"/>
            <a:r>
              <a:rPr lang="fr-FR" altLang="fr-FR" sz="1800" smtClean="0"/>
              <a:t>Fast and efficient rotor un-blocking device</a:t>
            </a:r>
          </a:p>
          <a:p>
            <a:pPr lvl="1" eaLnBrk="1" hangingPunct="1"/>
            <a:r>
              <a:rPr lang="fr-FR" altLang="fr-FR" sz="1600" smtClean="0"/>
              <a:t>Fast &amp; easy to use system</a:t>
            </a:r>
          </a:p>
          <a:p>
            <a:pPr lvl="2" eaLnBrk="1" hangingPunct="1"/>
            <a:r>
              <a:rPr lang="fr-FR" altLang="fr-FR" smtClean="0"/>
              <a:t>Select ‘Drop floor’ on Focus control box</a:t>
            </a:r>
          </a:p>
          <a:p>
            <a:pPr lvl="2" eaLnBrk="1" hangingPunct="1"/>
            <a:r>
              <a:rPr lang="fr-FR" altLang="fr-FR" smtClean="0"/>
              <a:t>Operate tractor valve to lower floor and re-engage PTO</a:t>
            </a:r>
          </a:p>
          <a:p>
            <a:pPr lvl="2" eaLnBrk="1" hangingPunct="1"/>
            <a:r>
              <a:rPr lang="fr-FR" altLang="fr-FR" smtClean="0"/>
              <a:t>Operate tractor valve to close floor and start baling again</a:t>
            </a:r>
          </a:p>
          <a:p>
            <a:pPr lvl="1" eaLnBrk="1" hangingPunct="1"/>
            <a:r>
              <a:rPr lang="fr-FR" altLang="fr-FR" sz="1600" smtClean="0"/>
              <a:t>A safe system to remove a blockage</a:t>
            </a:r>
          </a:p>
          <a:p>
            <a:pPr lvl="2" eaLnBrk="1" hangingPunct="1"/>
            <a:r>
              <a:rPr lang="fr-FR" altLang="fr-FR" smtClean="0"/>
              <a:t>Huge clearance between floor and rotor</a:t>
            </a:r>
          </a:p>
          <a:p>
            <a:pPr lvl="2"/>
            <a:r>
              <a:rPr lang="fr-FR" altLang="fr-FR" smtClean="0"/>
              <a:t>100% efficient blockage clearance</a:t>
            </a:r>
          </a:p>
        </p:txBody>
      </p:sp>
    </p:spTree>
    <p:extLst>
      <p:ext uri="{BB962C8B-B14F-4D97-AF65-F5344CB8AC3E}">
        <p14:creationId xmlns:p14="http://schemas.microsoft.com/office/powerpoint/2010/main" val="369632144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5" descr="IMG_5920 cop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3686175"/>
            <a:ext cx="1719262" cy="297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pic>
        <p:nvPicPr>
          <p:cNvPr id="45059" name="Picture 2" descr="Vi_RV 4200_0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63" y="4603750"/>
            <a:ext cx="2782887" cy="1946275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0" name="Picture 6" descr="Vi_RV 4200_0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173663"/>
            <a:ext cx="244792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Rectangle 7"/>
          <p:cNvSpPr>
            <a:spLocks noChangeArrowheads="1"/>
          </p:cNvSpPr>
          <p:nvPr/>
        </p:nvSpPr>
        <p:spPr bwMode="auto">
          <a:xfrm>
            <a:off x="7443788" y="5048250"/>
            <a:ext cx="1079500" cy="720725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45062" name="Line 9"/>
          <p:cNvSpPr>
            <a:spLocks noChangeShapeType="1"/>
          </p:cNvSpPr>
          <p:nvPr/>
        </p:nvSpPr>
        <p:spPr bwMode="auto">
          <a:xfrm>
            <a:off x="6861175" y="4591050"/>
            <a:ext cx="581025" cy="455613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63" name="Line 10"/>
          <p:cNvSpPr>
            <a:spLocks noChangeShapeType="1"/>
          </p:cNvSpPr>
          <p:nvPr/>
        </p:nvSpPr>
        <p:spPr bwMode="auto">
          <a:xfrm flipV="1">
            <a:off x="6859588" y="5768975"/>
            <a:ext cx="584200" cy="785813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45064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388" y="1243013"/>
            <a:ext cx="3884612" cy="247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065" name="Title 1"/>
          <p:cNvSpPr>
            <a:spLocks noGrp="1"/>
          </p:cNvSpPr>
          <p:nvPr>
            <p:ph type="title"/>
          </p:nvPr>
        </p:nvSpPr>
        <p:spPr>
          <a:xfrm>
            <a:off x="327025" y="1125538"/>
            <a:ext cx="8229600" cy="838200"/>
          </a:xfrm>
        </p:spPr>
        <p:txBody>
          <a:bodyPr/>
          <a:lstStyle/>
          <a:p>
            <a:r>
              <a:rPr lang="da-DK" altLang="da-DK" smtClean="0"/>
              <a:t>Bale Chamber</a:t>
            </a:r>
          </a:p>
        </p:txBody>
      </p:sp>
      <p:sp>
        <p:nvSpPr>
          <p:cNvPr id="4506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724025"/>
            <a:ext cx="5580063" cy="3840163"/>
          </a:xfrm>
        </p:spPr>
        <p:txBody>
          <a:bodyPr/>
          <a:lstStyle/>
          <a:p>
            <a:pPr>
              <a:defRPr/>
            </a:pPr>
            <a:r>
              <a:rPr lang="en-GB" altLang="fr-FR" sz="1800" dirty="0" smtClean="0"/>
              <a:t>Chamber design with reduced critical areas for crop build up in wet conditions</a:t>
            </a:r>
          </a:p>
          <a:p>
            <a:pPr>
              <a:defRPr/>
            </a:pPr>
            <a:r>
              <a:rPr lang="en-GB" altLang="fr-FR" sz="1800" dirty="0" smtClean="0"/>
              <a:t>Instant crop rotation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3 rollers: 1 ribbed bottom, 2 Profiled fronts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5 endless belts</a:t>
            </a:r>
          </a:p>
          <a:p>
            <a:pPr lvl="1">
              <a:defRPr/>
            </a:pPr>
            <a:r>
              <a:rPr lang="en-US" altLang="fr-FR" sz="1600" dirty="0" smtClean="0"/>
              <a:t>220 mm wide</a:t>
            </a:r>
          </a:p>
          <a:p>
            <a:pPr lvl="1">
              <a:defRPr/>
            </a:pPr>
            <a:r>
              <a:rPr lang="en-US" altLang="fr-FR" sz="1600" dirty="0" smtClean="0"/>
              <a:t>Triple layer (6 mm thickness)</a:t>
            </a:r>
            <a:endParaRPr lang="en-US" altLang="fr-FR" dirty="0" smtClean="0"/>
          </a:p>
          <a:p>
            <a:pPr eaLnBrk="1" hangingPunct="1">
              <a:defRPr/>
            </a:pPr>
            <a:r>
              <a:rPr lang="en-US" altLang="fr-FR" sz="1800" dirty="0" smtClean="0"/>
              <a:t>Good bale start in all conditions</a:t>
            </a:r>
          </a:p>
          <a:p>
            <a:pPr lvl="1">
              <a:defRPr/>
            </a:pPr>
            <a:r>
              <a:rPr lang="en-GB" altLang="fr-FR" sz="1600" dirty="0" smtClean="0"/>
              <a:t>Two profiled rollers ensure instant bale rotation</a:t>
            </a:r>
          </a:p>
          <a:p>
            <a:pPr lvl="1">
              <a:defRPr/>
            </a:pPr>
            <a:r>
              <a:rPr lang="en-GB" altLang="fr-FR" sz="1600" dirty="0" smtClean="0"/>
              <a:t>High bale density due to immediate </a:t>
            </a:r>
          </a:p>
          <a:p>
            <a:pPr marL="457200" lvl="1" indent="0">
              <a:buFontTx/>
              <a:buNone/>
              <a:defRPr/>
            </a:pPr>
            <a:r>
              <a:rPr lang="en-GB" altLang="fr-FR" sz="1600" dirty="0" smtClean="0"/>
              <a:t>     rolling and pressurizing</a:t>
            </a:r>
          </a:p>
          <a:p>
            <a:pPr lvl="1" eaLnBrk="1" hangingPunct="1">
              <a:defRPr/>
            </a:pPr>
            <a:endParaRPr lang="en-US" altLang="fr-FR" sz="1600" dirty="0" smtClean="0"/>
          </a:p>
          <a:p>
            <a:pPr eaLnBrk="1" hangingPunct="1">
              <a:defRPr/>
            </a:pPr>
            <a:endParaRPr lang="en-US" altLang="fr-FR" sz="1800" dirty="0" smtClean="0"/>
          </a:p>
        </p:txBody>
      </p:sp>
    </p:spTree>
    <p:extLst>
      <p:ext uri="{BB962C8B-B14F-4D97-AF65-F5344CB8AC3E}">
        <p14:creationId xmlns:p14="http://schemas.microsoft.com/office/powerpoint/2010/main" val="18630881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Intelligent Density </a:t>
            </a:r>
            <a:r>
              <a:rPr lang="fr-FR" altLang="fr-FR" smtClean="0">
                <a:solidFill>
                  <a:srgbClr val="FF6608"/>
                </a:solidFill>
              </a:rPr>
              <a:t>3D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03588" y="3644900"/>
            <a:ext cx="5254625" cy="2879725"/>
          </a:xfrm>
        </p:spPr>
        <p:txBody>
          <a:bodyPr/>
          <a:lstStyle/>
          <a:p>
            <a:pPr eaLnBrk="1" hangingPunct="1"/>
            <a:r>
              <a:rPr lang="en-US" altLang="fr-FR" sz="1800" smtClean="0"/>
              <a:t>Electronic proportional density control</a:t>
            </a:r>
          </a:p>
          <a:p>
            <a:pPr lvl="1" eaLnBrk="1" hangingPunct="1"/>
            <a:r>
              <a:rPr lang="en-US" altLang="fr-FR" sz="1600" smtClean="0"/>
              <a:t>Hydraulic density control up to 190 bar</a:t>
            </a:r>
          </a:p>
          <a:p>
            <a:pPr lvl="1" eaLnBrk="1" hangingPunct="1"/>
            <a:r>
              <a:rPr lang="en-US" altLang="fr-FR" sz="1600" smtClean="0"/>
              <a:t>Tensioner arm with twin tension springs</a:t>
            </a:r>
          </a:p>
          <a:p>
            <a:pPr lvl="1"/>
            <a:r>
              <a:rPr lang="en-GB" altLang="fr-FR" sz="1600" smtClean="0"/>
              <a:t>As the bale grows, the pressure increases</a:t>
            </a:r>
          </a:p>
          <a:p>
            <a:pPr eaLnBrk="1" hangingPunct="1"/>
            <a:endParaRPr lang="en-US" altLang="fr-FR" sz="1600" smtClean="0"/>
          </a:p>
          <a:p>
            <a:pPr eaLnBrk="1" hangingPunct="1"/>
            <a:r>
              <a:rPr lang="en-US" altLang="fr-FR" sz="1800" smtClean="0"/>
              <a:t>Density control from tractor cab</a:t>
            </a:r>
          </a:p>
          <a:p>
            <a:pPr lvl="1"/>
            <a:r>
              <a:rPr lang="en-GB" altLang="fr-FR" sz="1600" smtClean="0"/>
              <a:t>Full control over bale structure from tractor seat</a:t>
            </a:r>
          </a:p>
          <a:p>
            <a:pPr lvl="1"/>
            <a:r>
              <a:rPr lang="en-US" altLang="fr-FR" sz="1600" smtClean="0"/>
              <a:t>3 different zones adjustable + 0 bar core</a:t>
            </a:r>
          </a:p>
          <a:p>
            <a:pPr lvl="1"/>
            <a:r>
              <a:rPr lang="en-US" altLang="da-DK" sz="1600" smtClean="0"/>
              <a:t>Zero pressure function also allows a soft center bale to be produced if required </a:t>
            </a:r>
            <a:endParaRPr lang="en-GB" altLang="da-DK" sz="1600" smtClean="0"/>
          </a:p>
          <a:p>
            <a:pPr lvl="1"/>
            <a:endParaRPr lang="en-US" altLang="fr-FR" sz="1600" smtClean="0"/>
          </a:p>
        </p:txBody>
      </p:sp>
      <p:pic>
        <p:nvPicPr>
          <p:cNvPr id="46084" name="Picture 9" descr="Read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2225"/>
            <a:ext cx="8382000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4175"/>
            <a:ext cx="2895600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4487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Content Placeholder 1"/>
          <p:cNvSpPr>
            <a:spLocks noGrp="1"/>
          </p:cNvSpPr>
          <p:nvPr>
            <p:ph idx="1"/>
          </p:nvPr>
        </p:nvSpPr>
        <p:spPr>
          <a:xfrm>
            <a:off x="444500" y="3862388"/>
            <a:ext cx="2601913" cy="2263775"/>
          </a:xfrm>
        </p:spPr>
        <p:txBody>
          <a:bodyPr/>
          <a:lstStyle/>
          <a:p>
            <a:r>
              <a:rPr lang="da-DK" altLang="da-DK" sz="1800" smtClean="0"/>
              <a:t>Baling dry straw and want the heaviest bales possible? Maximum pressure is set in every zone.</a:t>
            </a:r>
          </a:p>
        </p:txBody>
      </p:sp>
      <p:sp>
        <p:nvSpPr>
          <p:cNvPr id="4710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mtClean="0"/>
              <a:t>Intelligent Density </a:t>
            </a:r>
            <a:r>
              <a:rPr lang="fr-FR" altLang="fr-FR" smtClean="0">
                <a:solidFill>
                  <a:srgbClr val="FF6608"/>
                </a:solidFill>
              </a:rPr>
              <a:t>3D</a:t>
            </a:r>
            <a:endParaRPr lang="da-DK" altLang="da-DK" smtClean="0"/>
          </a:p>
        </p:txBody>
      </p:sp>
      <p:pic>
        <p:nvPicPr>
          <p:cNvPr id="471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96975"/>
            <a:ext cx="8404225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Content Placeholder 1"/>
          <p:cNvSpPr txBox="1">
            <a:spLocks/>
          </p:cNvSpPr>
          <p:nvPr/>
        </p:nvSpPr>
        <p:spPr bwMode="auto">
          <a:xfrm>
            <a:off x="3138488" y="3862388"/>
            <a:ext cx="276860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55588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620713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858838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1430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13716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da-DK" altLang="da-DK" sz="1800"/>
              <a:t>Baling hay? Soft </a:t>
            </a:r>
            <a:r>
              <a:rPr lang="en-US" altLang="da-DK" sz="1800"/>
              <a:t>center core to let the bale breathe is set, with </a:t>
            </a:r>
            <a:r>
              <a:rPr lang="da-DK" altLang="da-DK" sz="1800"/>
              <a:t>gradually increasing pressure towards the outer layer.</a:t>
            </a:r>
          </a:p>
        </p:txBody>
      </p:sp>
      <p:sp>
        <p:nvSpPr>
          <p:cNvPr id="47110" name="Content Placeholder 1"/>
          <p:cNvSpPr txBox="1">
            <a:spLocks/>
          </p:cNvSpPr>
          <p:nvPr/>
        </p:nvSpPr>
        <p:spPr bwMode="auto">
          <a:xfrm>
            <a:off x="6040438" y="3862388"/>
            <a:ext cx="2601912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55588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620713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858838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1430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13716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da-DK" altLang="da-DK" sz="1800"/>
              <a:t>Baling silage? </a:t>
            </a:r>
            <a:r>
              <a:rPr lang="en-GB" altLang="da-DK" sz="1800"/>
              <a:t>Reduced pressure settings to suit wetter crop conditions</a:t>
            </a:r>
            <a:r>
              <a:rPr lang="da-DK" altLang="da-DK" sz="1800"/>
              <a:t>.</a:t>
            </a:r>
          </a:p>
        </p:txBody>
      </p:sp>
      <p:sp>
        <p:nvSpPr>
          <p:cNvPr id="47111" name="Rectangle 3"/>
          <p:cNvSpPr txBox="1">
            <a:spLocks noChangeArrowheads="1"/>
          </p:cNvSpPr>
          <p:nvPr/>
        </p:nvSpPr>
        <p:spPr bwMode="auto">
          <a:xfrm>
            <a:off x="3246438" y="6021388"/>
            <a:ext cx="5545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9875" indent="-26987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620713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858838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1430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13716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en-GB" altLang="da-DK" sz="1800"/>
              <a:t>Pre-programmed settings for different crop types</a:t>
            </a:r>
          </a:p>
        </p:txBody>
      </p:sp>
    </p:spTree>
    <p:extLst>
      <p:ext uri="{BB962C8B-B14F-4D97-AF65-F5344CB8AC3E}">
        <p14:creationId xmlns:p14="http://schemas.microsoft.com/office/powerpoint/2010/main" val="164298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958850" y="1125538"/>
            <a:ext cx="8229600" cy="838200"/>
          </a:xfrm>
        </p:spPr>
        <p:txBody>
          <a:bodyPr/>
          <a:lstStyle/>
          <a:p>
            <a:pPr algn="l"/>
            <a:r>
              <a:rPr lang="da-DK" altLang="da-DK" smtClean="0"/>
              <a:t>PowerBind - </a:t>
            </a:r>
            <a:r>
              <a:rPr lang="fr-FR" altLang="da-DK" smtClean="0"/>
              <a:t>Net</a:t>
            </a:r>
            <a:r>
              <a:rPr lang="fr-FR" altLang="fr-FR" smtClean="0"/>
              <a:t> Binding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06375" y="2670175"/>
            <a:ext cx="5437188" cy="3954463"/>
          </a:xfrm>
        </p:spPr>
        <p:txBody>
          <a:bodyPr>
            <a:normAutofit/>
          </a:bodyPr>
          <a:lstStyle/>
          <a:p>
            <a:pPr marL="177800" indent="-177800">
              <a:defRPr/>
            </a:pPr>
            <a:r>
              <a:rPr lang="en-US" sz="1800" dirty="0" smtClean="0"/>
              <a:t>Positive feed of net into the bale chamber </a:t>
            </a:r>
          </a:p>
          <a:p>
            <a:pPr marL="577850" lvl="1" indent="-177800">
              <a:defRPr/>
            </a:pPr>
            <a:r>
              <a:rPr lang="en-US" sz="1600" dirty="0" smtClean="0"/>
              <a:t>Net permanently retained in injection arm, no time spent on first pick up of the net prior to injection</a:t>
            </a:r>
          </a:p>
          <a:p>
            <a:pPr marL="623888" lvl="1" indent="-166688">
              <a:defRPr/>
            </a:pPr>
            <a:r>
              <a:rPr lang="en-US" sz="1600" dirty="0" smtClean="0"/>
              <a:t>No effect from windy conditions</a:t>
            </a:r>
          </a:p>
          <a:p>
            <a:pPr marL="623888" lvl="1" indent="-166688">
              <a:defRPr/>
            </a:pPr>
            <a:r>
              <a:rPr lang="en-US" sz="1600" dirty="0" smtClean="0"/>
              <a:t>No feed rollers</a:t>
            </a:r>
          </a:p>
          <a:p>
            <a:pPr marL="623888" lvl="1" indent="-166688">
              <a:defRPr/>
            </a:pPr>
            <a:r>
              <a:rPr lang="en-US" sz="1600" dirty="0" smtClean="0"/>
              <a:t>Very fast operation</a:t>
            </a:r>
            <a:endParaRPr lang="en-US" altLang="fr-FR" sz="1600" dirty="0" smtClean="0"/>
          </a:p>
          <a:p>
            <a:pPr marL="177800" indent="-177800" eaLnBrk="1" hangingPunct="1">
              <a:lnSpc>
                <a:spcPct val="80000"/>
              </a:lnSpc>
              <a:defRPr/>
            </a:pPr>
            <a:r>
              <a:rPr lang="en-US" altLang="fr-FR" sz="1800" dirty="0" smtClean="0"/>
              <a:t>Perfect net spread on the bale</a:t>
            </a:r>
          </a:p>
          <a:p>
            <a:pPr marL="623888" lvl="1" indent="-166688" eaLnBrk="1" hangingPunct="1">
              <a:defRPr/>
            </a:pPr>
            <a:r>
              <a:rPr lang="en-US" altLang="fr-FR" sz="1600" dirty="0" smtClean="0"/>
              <a:t>Net is going fully from side to side</a:t>
            </a:r>
          </a:p>
          <a:p>
            <a:pPr marL="623888" lvl="1" indent="-166688" eaLnBrk="1" hangingPunct="1">
              <a:defRPr/>
            </a:pPr>
            <a:r>
              <a:rPr lang="en-US" altLang="fr-FR" sz="1600" dirty="0" smtClean="0"/>
              <a:t>Edge covering net types can be used  </a:t>
            </a:r>
          </a:p>
          <a:p>
            <a:pPr marL="177800" indent="-177800">
              <a:lnSpc>
                <a:spcPct val="80000"/>
              </a:lnSpc>
              <a:defRPr/>
            </a:pPr>
            <a:r>
              <a:rPr lang="en-US" altLang="fr-FR" sz="1800" dirty="0" smtClean="0"/>
              <a:t>Fast and easy net loading</a:t>
            </a:r>
          </a:p>
          <a:p>
            <a:pPr marL="623888" lvl="1" indent="-166688">
              <a:lnSpc>
                <a:spcPct val="80000"/>
              </a:lnSpc>
              <a:defRPr/>
            </a:pPr>
            <a:r>
              <a:rPr lang="en-US" altLang="fr-FR" sz="1600" dirty="0" smtClean="0"/>
              <a:t>Simple and easy threading of net</a:t>
            </a:r>
          </a:p>
          <a:p>
            <a:pPr marL="623888" lvl="1" indent="-166688">
              <a:lnSpc>
                <a:spcPct val="80000"/>
              </a:lnSpc>
              <a:defRPr/>
            </a:pPr>
            <a:r>
              <a:rPr lang="en-US" altLang="fr-FR" sz="1600" dirty="0" smtClean="0"/>
              <a:t>Storage for two extra rolls of net</a:t>
            </a:r>
          </a:p>
          <a:p>
            <a:pPr>
              <a:defRPr/>
            </a:pPr>
            <a:endParaRPr lang="fr-FR" altLang="fr-FR" dirty="0" smtClean="0"/>
          </a:p>
          <a:p>
            <a:pPr eaLnBrk="1" hangingPunct="1">
              <a:lnSpc>
                <a:spcPct val="80000"/>
              </a:lnSpc>
              <a:defRPr/>
            </a:pPr>
            <a:endParaRPr lang="fr-FR" altLang="fr-FR" sz="16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US" altLang="fr-FR" sz="1600" dirty="0" smtClean="0"/>
          </a:p>
        </p:txBody>
      </p:sp>
      <p:pic>
        <p:nvPicPr>
          <p:cNvPr id="4813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5"/>
          <a:stretch>
            <a:fillRect/>
          </a:stretch>
        </p:blipFill>
        <p:spPr bwMode="auto">
          <a:xfrm>
            <a:off x="5508625" y="1417638"/>
            <a:ext cx="3635375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6" descr="IMG_578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3"/>
          <a:stretch>
            <a:fillRect/>
          </a:stretch>
        </p:blipFill>
        <p:spPr bwMode="auto">
          <a:xfrm>
            <a:off x="5957888" y="4410075"/>
            <a:ext cx="2697162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Rectangle 7"/>
          <p:cNvSpPr txBox="1">
            <a:spLocks noChangeArrowheads="1"/>
          </p:cNvSpPr>
          <p:nvPr/>
        </p:nvSpPr>
        <p:spPr bwMode="auto">
          <a:xfrm>
            <a:off x="234950" y="1852613"/>
            <a:ext cx="4552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577850" indent="-1778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858838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1430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13716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da-DK" altLang="da-DK" sz="1800"/>
              <a:t>Front mounted </a:t>
            </a:r>
            <a:r>
              <a:rPr lang="en-US" altLang="da-DK" sz="1800"/>
              <a:t>d</a:t>
            </a:r>
            <a:r>
              <a:rPr lang="en-US" altLang="fr-FR" sz="1800"/>
              <a:t>irect injection </a:t>
            </a:r>
            <a:r>
              <a:rPr lang="da-DK" altLang="da-DK" sz="1800"/>
              <a:t>system </a:t>
            </a:r>
            <a:r>
              <a:rPr lang="en-US" altLang="fr-FR" sz="1800"/>
              <a:t>for a sure start every time</a:t>
            </a:r>
            <a:endParaRPr lang="fr-FR" altLang="fr-FR" sz="1800"/>
          </a:p>
          <a:p>
            <a:pPr eaLnBrk="1" hangingPunct="1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endParaRPr lang="en-US" altLang="fr-FR" sz="18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13" y="4387850"/>
            <a:ext cx="3133725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83420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73679" y="476672"/>
            <a:ext cx="8229600" cy="1143000"/>
          </a:xfrm>
        </p:spPr>
        <p:txBody>
          <a:bodyPr/>
          <a:lstStyle/>
          <a:p>
            <a:r>
              <a:rPr lang="en-GB" altLang="da-DK" dirty="0" err="1" smtClean="0">
                <a:latin typeface="Arial" charset="0"/>
                <a:cs typeface="Arial" charset="0"/>
              </a:rPr>
              <a:t>PowerBind</a:t>
            </a:r>
            <a:r>
              <a:rPr lang="en-GB" altLang="da-DK" dirty="0" smtClean="0">
                <a:latin typeface="Arial" charset="0"/>
                <a:cs typeface="Arial" charset="0"/>
              </a:rPr>
              <a:t> Net Wrap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492" y="1844601"/>
            <a:ext cx="5641975" cy="453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07" t="71870" r="40260" b="4819"/>
          <a:stretch/>
        </p:blipFill>
        <p:spPr bwMode="auto">
          <a:xfrm>
            <a:off x="1492135" y="2276872"/>
            <a:ext cx="6159730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366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r>
              <a:rPr lang="en-GB" altLang="da-DK" dirty="0" err="1" smtClean="0">
                <a:latin typeface="Arial" charset="0"/>
                <a:cs typeface="Arial" charset="0"/>
              </a:rPr>
              <a:t>PowerBind</a:t>
            </a:r>
            <a:r>
              <a:rPr lang="en-GB" altLang="da-DK" dirty="0" smtClean="0">
                <a:latin typeface="Arial" charset="0"/>
                <a:cs typeface="Arial" charset="0"/>
              </a:rPr>
              <a:t> Net Wrap</a:t>
            </a:r>
          </a:p>
        </p:txBody>
      </p:sp>
      <p:pic>
        <p:nvPicPr>
          <p:cNvPr id="2355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188" y="1556792"/>
            <a:ext cx="5635625" cy="453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8958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en-GB" altLang="da-DK" dirty="0" err="1" smtClean="0">
                <a:latin typeface="Arial" charset="0"/>
                <a:cs typeface="Arial" charset="0"/>
              </a:rPr>
              <a:t>PowerBind</a:t>
            </a:r>
            <a:r>
              <a:rPr lang="en-GB" altLang="da-DK" dirty="0" smtClean="0">
                <a:latin typeface="Arial" charset="0"/>
                <a:cs typeface="Arial" charset="0"/>
              </a:rPr>
              <a:t> Net Wrap</a:t>
            </a:r>
          </a:p>
        </p:txBody>
      </p:sp>
      <p:pic>
        <p:nvPicPr>
          <p:cNvPr id="2457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154" y="1844824"/>
            <a:ext cx="5600700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0" t="12967" b="5656"/>
          <a:stretch>
            <a:fillRect/>
          </a:stretch>
        </p:blipFill>
        <p:spPr bwMode="auto">
          <a:xfrm>
            <a:off x="107504" y="1844824"/>
            <a:ext cx="546576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8130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4675" y="404664"/>
            <a:ext cx="8229600" cy="1143000"/>
          </a:xfrm>
        </p:spPr>
        <p:txBody>
          <a:bodyPr/>
          <a:lstStyle/>
          <a:p>
            <a:r>
              <a:rPr lang="en-GB" altLang="da-DK" dirty="0" err="1" smtClean="0">
                <a:latin typeface="Arial" charset="0"/>
                <a:cs typeface="Arial" charset="0"/>
              </a:rPr>
              <a:t>PowerBind</a:t>
            </a:r>
            <a:r>
              <a:rPr lang="en-GB" altLang="da-DK" dirty="0" smtClean="0">
                <a:latin typeface="Arial" charset="0"/>
                <a:cs typeface="Arial" charset="0"/>
              </a:rPr>
              <a:t> Net Wrap</a:t>
            </a:r>
          </a:p>
        </p:txBody>
      </p:sp>
      <p:pic>
        <p:nvPicPr>
          <p:cNvPr id="2560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663" y="1844824"/>
            <a:ext cx="5635625" cy="453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659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/>
          <a:lstStyle/>
          <a:p>
            <a:r>
              <a:rPr lang="en-GB" altLang="da-DK" dirty="0" err="1" smtClean="0">
                <a:latin typeface="Arial" charset="0"/>
                <a:cs typeface="Arial" charset="0"/>
              </a:rPr>
              <a:t>PowerBind</a:t>
            </a:r>
            <a:r>
              <a:rPr lang="en-GB" altLang="da-DK" dirty="0" smtClean="0">
                <a:latin typeface="Arial" charset="0"/>
                <a:cs typeface="Arial" charset="0"/>
              </a:rPr>
              <a:t> Net Wrap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767" y="1772816"/>
            <a:ext cx="5641975" cy="453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012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2438" y="695325"/>
            <a:ext cx="8229600" cy="838200"/>
          </a:xfrm>
        </p:spPr>
        <p:txBody>
          <a:bodyPr/>
          <a:lstStyle/>
          <a:p>
            <a:pPr eaLnBrk="1" hangingPunct="1"/>
            <a:r>
              <a:rPr lang="en-GB" altLang="da-DK" dirty="0" smtClean="0"/>
              <a:t>Superb bale quality</a:t>
            </a:r>
          </a:p>
        </p:txBody>
      </p:sp>
      <p:pic>
        <p:nvPicPr>
          <p:cNvPr id="54275" name="Picture 6" descr="IMG_0298 lo 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825" y="4033838"/>
            <a:ext cx="5357813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4" descr="Dsc01261lo r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638" y="1533525"/>
            <a:ext cx="2563812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4325" y="4090988"/>
            <a:ext cx="3221038" cy="2055812"/>
          </a:xfrm>
        </p:spPr>
        <p:txBody>
          <a:bodyPr/>
          <a:lstStyle/>
          <a:p>
            <a:pPr marL="285750" indent="-285750">
              <a:lnSpc>
                <a:spcPct val="90000"/>
              </a:lnSpc>
            </a:pPr>
            <a:r>
              <a:rPr lang="en-GB" altLang="da-DK" sz="1800" smtClean="0"/>
              <a:t>Great looking bales in silage, hay &amp; straw</a:t>
            </a:r>
          </a:p>
          <a:p>
            <a:pPr marL="430213" lvl="1" indent="-174625">
              <a:lnSpc>
                <a:spcPct val="90000"/>
              </a:lnSpc>
            </a:pPr>
            <a:r>
              <a:rPr lang="en-GB" altLang="da-DK" sz="1600" smtClean="0"/>
              <a:t>Fantastic shape</a:t>
            </a:r>
          </a:p>
          <a:p>
            <a:pPr marL="430213" lvl="1" indent="-174625">
              <a:lnSpc>
                <a:spcPct val="90000"/>
              </a:lnSpc>
            </a:pPr>
            <a:r>
              <a:rPr lang="en-GB" altLang="da-DK" sz="1600" smtClean="0"/>
              <a:t>Consistent diameter</a:t>
            </a:r>
          </a:p>
          <a:p>
            <a:pPr marL="430213" lvl="1" indent="-174625">
              <a:lnSpc>
                <a:spcPct val="90000"/>
              </a:lnSpc>
            </a:pPr>
            <a:r>
              <a:rPr lang="en-GB" altLang="da-DK" sz="1600" smtClean="0"/>
              <a:t>Net to edge of bale</a:t>
            </a:r>
          </a:p>
          <a:p>
            <a:pPr marL="430213" lvl="1" indent="-174625">
              <a:lnSpc>
                <a:spcPct val="90000"/>
              </a:lnSpc>
            </a:pPr>
            <a:r>
              <a:rPr lang="en-GB" altLang="da-DK" sz="1600" smtClean="0"/>
              <a:t>Stack and transport well</a:t>
            </a:r>
          </a:p>
        </p:txBody>
      </p:sp>
      <p:pic>
        <p:nvPicPr>
          <p:cNvPr id="54278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1520825"/>
            <a:ext cx="2735262" cy="237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9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363" y="1533525"/>
            <a:ext cx="2757487" cy="236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05938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Twine Binding</a:t>
            </a:r>
          </a:p>
        </p:txBody>
      </p:sp>
      <p:pic>
        <p:nvPicPr>
          <p:cNvPr id="55299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412875"/>
            <a:ext cx="2916237" cy="208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0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613" y="3613150"/>
            <a:ext cx="4116387" cy="187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1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5494338"/>
            <a:ext cx="3990975" cy="128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860800"/>
            <a:ext cx="3651250" cy="2736850"/>
          </a:xfrm>
          <a:prstGeom prst="rect">
            <a:avLst/>
          </a:prstGeom>
          <a:noFill/>
          <a:ln w="19050">
            <a:solidFill>
              <a:srgbClr val="3399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303" name="Rectangle 3"/>
          <p:cNvSpPr txBox="1">
            <a:spLocks noChangeArrowheads="1"/>
          </p:cNvSpPr>
          <p:nvPr/>
        </p:nvSpPr>
        <p:spPr bwMode="auto">
          <a:xfrm>
            <a:off x="395288" y="1917700"/>
            <a:ext cx="4403725" cy="492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fr-FR" sz="1800">
                <a:cs typeface="Arial" charset="0"/>
              </a:rPr>
              <a:t>Perfect twine spacing</a:t>
            </a:r>
          </a:p>
          <a:p>
            <a:pPr lvl="1" eaLnBrk="1" hangingPunct="1"/>
            <a:r>
              <a:rPr lang="en-US" altLang="fr-FR" sz="1600">
                <a:cs typeface="Arial" charset="0"/>
              </a:rPr>
              <a:t>2 Twine arms each covering half the bale</a:t>
            </a:r>
          </a:p>
          <a:p>
            <a:pPr lvl="1" eaLnBrk="1" hangingPunct="1"/>
            <a:r>
              <a:rPr lang="en-US" altLang="fr-FR" sz="1600">
                <a:cs typeface="Arial" charset="0"/>
              </a:rPr>
              <a:t>Cycle starts at the side and finishes in the center – eliminating loose ends</a:t>
            </a:r>
          </a:p>
          <a:p>
            <a:pPr eaLnBrk="1" hangingPunct="1">
              <a:lnSpc>
                <a:spcPct val="80000"/>
              </a:lnSpc>
            </a:pPr>
            <a:endParaRPr lang="en-US" altLang="fr-FR" sz="1600">
              <a:cs typeface="Arial" charset="0"/>
            </a:endParaRPr>
          </a:p>
          <a:p>
            <a:pPr lvl="1" eaLnBrk="1" hangingPunct="1">
              <a:lnSpc>
                <a:spcPct val="80000"/>
              </a:lnSpc>
            </a:pPr>
            <a:endParaRPr lang="en-US" altLang="fr-FR" sz="1400">
              <a:cs typeface="Arial" charset="0"/>
            </a:endParaRPr>
          </a:p>
        </p:txBody>
      </p:sp>
      <p:sp>
        <p:nvSpPr>
          <p:cNvPr id="553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9888" y="3357563"/>
            <a:ext cx="4402137" cy="44640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fr-FR" sz="1800" smtClean="0"/>
              <a:t>Efficient and fast operating system</a:t>
            </a:r>
          </a:p>
          <a:p>
            <a:pPr lvl="1" eaLnBrk="1" hangingPunct="1"/>
            <a:r>
              <a:rPr lang="en-US" altLang="fr-FR" sz="1600" smtClean="0"/>
              <a:t>Forced injection for efficient twine start</a:t>
            </a:r>
          </a:p>
          <a:p>
            <a:pPr lvl="1" eaLnBrk="1" hangingPunct="1"/>
            <a:r>
              <a:rPr lang="en-US" altLang="fr-FR" sz="1600" smtClean="0"/>
              <a:t>Faster cycle time for improved productivity</a:t>
            </a:r>
          </a:p>
          <a:p>
            <a:pPr lvl="1" eaLnBrk="1" hangingPunct="1"/>
            <a:r>
              <a:rPr lang="en-US" altLang="fr-FR" sz="1600" smtClean="0"/>
              <a:t>Brake released during injection</a:t>
            </a:r>
          </a:p>
          <a:p>
            <a:pPr lvl="1" eaLnBrk="1" hangingPunct="1"/>
            <a:r>
              <a:rPr lang="en-US" altLang="fr-FR" sz="1600" smtClean="0"/>
              <a:t>Over-braking during side binding</a:t>
            </a:r>
          </a:p>
          <a:p>
            <a:pPr eaLnBrk="1" hangingPunct="1">
              <a:lnSpc>
                <a:spcPct val="80000"/>
              </a:lnSpc>
            </a:pPr>
            <a:endParaRPr lang="en-US" altLang="fr-FR" sz="1600" smtClean="0"/>
          </a:p>
          <a:p>
            <a:pPr eaLnBrk="1" hangingPunct="1">
              <a:lnSpc>
                <a:spcPct val="80000"/>
              </a:lnSpc>
            </a:pPr>
            <a:r>
              <a:rPr lang="en-US" altLang="fr-FR" sz="1800" smtClean="0"/>
              <a:t>Easy to operate </a:t>
            </a:r>
          </a:p>
          <a:p>
            <a:pPr lvl="1"/>
            <a:r>
              <a:rPr lang="en-US" altLang="fr-FR" sz="1600" smtClean="0"/>
              <a:t>Easy access to twine boxes</a:t>
            </a:r>
          </a:p>
          <a:p>
            <a:pPr lvl="1" eaLnBrk="1" hangingPunct="1"/>
            <a:r>
              <a:rPr lang="en-US" altLang="fr-FR" sz="1600" smtClean="0"/>
              <a:t>Twine spacing adjustable from tractor</a:t>
            </a:r>
          </a:p>
        </p:txBody>
      </p:sp>
    </p:spTree>
    <p:extLst>
      <p:ext uri="{BB962C8B-B14F-4D97-AF65-F5344CB8AC3E}">
        <p14:creationId xmlns:p14="http://schemas.microsoft.com/office/powerpoint/2010/main" val="26420492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Content Placeholder 1"/>
          <p:cNvSpPr>
            <a:spLocks noGrp="1"/>
          </p:cNvSpPr>
          <p:nvPr>
            <p:ph idx="1"/>
          </p:nvPr>
        </p:nvSpPr>
        <p:spPr>
          <a:xfrm>
            <a:off x="457200" y="2417763"/>
            <a:ext cx="4043363" cy="2019300"/>
          </a:xfrm>
        </p:spPr>
        <p:txBody>
          <a:bodyPr/>
          <a:lstStyle/>
          <a:p>
            <a:r>
              <a:rPr lang="da-DK" altLang="da-DK" sz="1800" smtClean="0"/>
              <a:t>Plenty of storage for net &amp; twine</a:t>
            </a:r>
          </a:p>
          <a:p>
            <a:pPr lvl="1"/>
            <a:r>
              <a:rPr lang="da-DK" altLang="da-DK" sz="1600" smtClean="0"/>
              <a:t>Space for two spare net rolls + one in use</a:t>
            </a:r>
          </a:p>
          <a:p>
            <a:pPr lvl="1"/>
            <a:r>
              <a:rPr lang="da-DK" altLang="da-DK" sz="1600" smtClean="0"/>
              <a:t>Space for eight balls of twine.</a:t>
            </a:r>
          </a:p>
        </p:txBody>
      </p:sp>
      <p:sp>
        <p:nvSpPr>
          <p:cNvPr id="5632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mtClean="0"/>
              <a:t>Storage of Net and Twine</a:t>
            </a:r>
          </a:p>
        </p:txBody>
      </p:sp>
      <p:pic>
        <p:nvPicPr>
          <p:cNvPr id="563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071938"/>
            <a:ext cx="4127500" cy="275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014788"/>
            <a:ext cx="4140200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554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mtClean="0"/>
              <a:t>Drive Line</a:t>
            </a:r>
          </a:p>
        </p:txBody>
      </p:sp>
      <p:pic>
        <p:nvPicPr>
          <p:cNvPr id="5734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25" y="2449513"/>
            <a:ext cx="4295775" cy="195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2103438"/>
            <a:ext cx="8229600" cy="3840162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altLang="fr-FR" sz="1900" dirty="0" smtClean="0"/>
              <a:t>Heavy duty split driveline</a:t>
            </a:r>
          </a:p>
          <a:p>
            <a:pPr lvl="1">
              <a:defRPr/>
            </a:pPr>
            <a:r>
              <a:rPr lang="en-US" altLang="fr-FR" sz="1600" dirty="0" smtClean="0"/>
              <a:t>Bale chamber driven from right hand side</a:t>
            </a:r>
          </a:p>
          <a:p>
            <a:pPr lvl="1">
              <a:defRPr/>
            </a:pPr>
            <a:r>
              <a:rPr lang="en-US" altLang="fr-FR" sz="1600" dirty="0" smtClean="0"/>
              <a:t>Rotor driven from left hand side</a:t>
            </a:r>
          </a:p>
          <a:p>
            <a:pPr lvl="1">
              <a:defRPr/>
            </a:pPr>
            <a:r>
              <a:rPr lang="en-US" altLang="fr-FR" sz="1600" dirty="0" smtClean="0"/>
              <a:t>1¼" Pitch bale chamber drive chain</a:t>
            </a:r>
            <a:endParaRPr lang="en-US" altLang="fr-FR" dirty="0" smtClean="0"/>
          </a:p>
          <a:p>
            <a:pPr eaLnBrk="1" hangingPunct="1">
              <a:defRPr/>
            </a:pPr>
            <a:r>
              <a:rPr lang="en-US" altLang="fr-FR" sz="1800" dirty="0" smtClean="0"/>
              <a:t>High reliability &amp; low maintenance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Automatic chain lubrication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Remote </a:t>
            </a:r>
            <a:r>
              <a:rPr lang="en-US" altLang="fr-FR" sz="1600" dirty="0" err="1" smtClean="0"/>
              <a:t>greasable</a:t>
            </a:r>
            <a:r>
              <a:rPr lang="en-US" altLang="fr-FR" sz="1600" dirty="0" smtClean="0"/>
              <a:t> bearings on fixed rollers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Strong rollers shafts and bearings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Eccentric roller bearing mountings</a:t>
            </a:r>
          </a:p>
          <a:p>
            <a:pPr eaLnBrk="1" hangingPunct="1">
              <a:defRPr/>
            </a:pPr>
            <a:endParaRPr lang="en-US" altLang="fr-FR" sz="1800" dirty="0" smtClean="0"/>
          </a:p>
          <a:p>
            <a:pPr eaLnBrk="1" hangingPunct="1">
              <a:defRPr/>
            </a:pPr>
            <a:r>
              <a:rPr lang="en-US" altLang="fr-FR" sz="1800" dirty="0" smtClean="0"/>
              <a:t>Secure protection of the baler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Cam clutch protection on PTO shaft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Cam clutch protection on pick-up</a:t>
            </a:r>
          </a:p>
        </p:txBody>
      </p:sp>
      <p:pic>
        <p:nvPicPr>
          <p:cNvPr id="57349" name="Picture 4" descr="Dsc02842lo 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813" y="4451350"/>
            <a:ext cx="21971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Picture 5" descr="Dsc02836lo r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4451350"/>
            <a:ext cx="2016125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0028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800100"/>
            <a:ext cx="6862763" cy="1143000"/>
          </a:xfrm>
        </p:spPr>
        <p:txBody>
          <a:bodyPr/>
          <a:lstStyle/>
          <a:p>
            <a:pPr eaLnBrk="1" hangingPunct="1"/>
            <a:r>
              <a:rPr lang="fr-FR" altLang="fr-FR" sz="3200" smtClean="0"/>
              <a:t>Full ISOBUS Compatibility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720850"/>
            <a:ext cx="4826000" cy="4800600"/>
          </a:xfrm>
        </p:spPr>
        <p:txBody>
          <a:bodyPr>
            <a:normAutofit lnSpcReduction="10000"/>
          </a:bodyPr>
          <a:lstStyle/>
          <a:p>
            <a:pPr marL="177800" indent="-177800" eaLnBrk="1" hangingPunct="1">
              <a:lnSpc>
                <a:spcPts val="1600"/>
              </a:lnSpc>
              <a:defRPr/>
            </a:pPr>
            <a:r>
              <a:rPr lang="en-US" altLang="fr-FR" sz="1800" dirty="0" smtClean="0"/>
              <a:t>Simplicity – Efficiency – Productivity</a:t>
            </a:r>
          </a:p>
          <a:p>
            <a:pPr lvl="1">
              <a:tabLst>
                <a:tab pos="446088" algn="l"/>
              </a:tabLst>
              <a:defRPr/>
            </a:pPr>
            <a:r>
              <a:rPr lang="en-US" altLang="fr-FR" sz="1600" dirty="0" smtClean="0"/>
              <a:t>Choose between Focus (Mono) or </a:t>
            </a:r>
            <a:r>
              <a:rPr lang="en-US" altLang="fr-FR" sz="1600" dirty="0" err="1" smtClean="0"/>
              <a:t>IsoMatch</a:t>
            </a:r>
            <a:r>
              <a:rPr lang="en-US" altLang="fr-FR" sz="1600" dirty="0" smtClean="0"/>
              <a:t> </a:t>
            </a:r>
            <a:r>
              <a:rPr lang="en-US" altLang="fr-FR" sz="1600" dirty="0" err="1" smtClean="0"/>
              <a:t>Tellus</a:t>
            </a:r>
            <a:r>
              <a:rPr lang="en-US" altLang="fr-FR" sz="1600" dirty="0" smtClean="0"/>
              <a:t> (color touch-screen</a:t>
            </a:r>
            <a:r>
              <a:rPr lang="en-US" altLang="fr-FR" sz="1400" dirty="0" smtClean="0"/>
              <a:t>) </a:t>
            </a:r>
            <a:r>
              <a:rPr lang="en-US" altLang="fr-FR" sz="1600" dirty="0" smtClean="0"/>
              <a:t>terminal</a:t>
            </a:r>
            <a:endParaRPr lang="en-US" altLang="fr-FR" sz="1400" dirty="0" smtClean="0"/>
          </a:p>
          <a:p>
            <a:pPr lvl="1" eaLnBrk="1" hangingPunct="1">
              <a:tabLst>
                <a:tab pos="446088" algn="l"/>
              </a:tabLst>
              <a:defRPr/>
            </a:pPr>
            <a:r>
              <a:rPr lang="en-US" altLang="fr-FR" sz="1600" dirty="0" smtClean="0"/>
              <a:t>Connect directly to an ISO compatible tractor display in a few seconds</a:t>
            </a:r>
          </a:p>
          <a:p>
            <a:pPr lvl="1" eaLnBrk="1" hangingPunct="1">
              <a:tabLst>
                <a:tab pos="446088" algn="l"/>
              </a:tabLst>
              <a:defRPr/>
            </a:pPr>
            <a:r>
              <a:rPr lang="en-US" altLang="fr-FR" sz="1600" dirty="0" smtClean="0"/>
              <a:t>Very easy to use interface</a:t>
            </a:r>
            <a:endParaRPr lang="en-US" altLang="fr-FR" dirty="0" smtClean="0"/>
          </a:p>
          <a:p>
            <a:pPr marL="177800" indent="-177800" eaLnBrk="1" hangingPunct="1">
              <a:lnSpc>
                <a:spcPts val="1600"/>
              </a:lnSpc>
              <a:defRPr/>
            </a:pPr>
            <a:r>
              <a:rPr lang="en-US" altLang="fr-FR" sz="1800" dirty="0" smtClean="0"/>
              <a:t>Full control on board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Bale diameter adjustment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Density adjustment in three zones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Current bale diameter (bale growing) 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Left/Right driving indicator</a:t>
            </a:r>
          </a:p>
          <a:p>
            <a:pPr lvl="1">
              <a:defRPr/>
            </a:pPr>
            <a:r>
              <a:rPr lang="en-US" altLang="fr-FR" sz="1600" dirty="0" smtClean="0"/>
              <a:t>Selection of twine or net binding </a:t>
            </a:r>
          </a:p>
          <a:p>
            <a:pPr lvl="1">
              <a:defRPr/>
            </a:pPr>
            <a:r>
              <a:rPr lang="en-US" altLang="fr-FR" sz="1600" dirty="0" smtClean="0"/>
              <a:t>Adjustment of twine and net binding cycles Manual or automatic binding start</a:t>
            </a:r>
          </a:p>
          <a:p>
            <a:pPr lvl="1">
              <a:tabLst>
                <a:tab pos="271463" algn="l"/>
              </a:tabLst>
              <a:defRPr/>
            </a:pPr>
            <a:r>
              <a:rPr lang="en-US" altLang="fr-FR" sz="1600" dirty="0" smtClean="0"/>
              <a:t>Total bale counter &amp; 40 field counters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Selection of pick-up, drop floor &amp; knives</a:t>
            </a:r>
          </a:p>
          <a:p>
            <a:pPr lvl="1" eaLnBrk="1" hangingPunct="1">
              <a:defRPr/>
            </a:pPr>
            <a:r>
              <a:rPr lang="en-US" altLang="fr-FR" sz="1600" dirty="0" smtClean="0"/>
              <a:t>Performance monitor (bales per hour)</a:t>
            </a:r>
          </a:p>
        </p:txBody>
      </p:sp>
      <p:pic>
        <p:nvPicPr>
          <p:cNvPr id="5837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/>
          <a:stretch>
            <a:fillRect/>
          </a:stretch>
        </p:blipFill>
        <p:spPr bwMode="auto">
          <a:xfrm>
            <a:off x="6083300" y="1628775"/>
            <a:ext cx="2709863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3" name="Picture 1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/>
          <a:stretch>
            <a:fillRect/>
          </a:stretch>
        </p:blipFill>
        <p:spPr bwMode="auto">
          <a:xfrm>
            <a:off x="7840663" y="260350"/>
            <a:ext cx="1290637" cy="108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275" y="5078413"/>
            <a:ext cx="2251075" cy="143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375" name="TextBox 1"/>
          <p:cNvSpPr txBox="1">
            <a:spLocks noChangeArrowheads="1"/>
          </p:cNvSpPr>
          <p:nvPr/>
        </p:nvSpPr>
        <p:spPr bwMode="auto">
          <a:xfrm>
            <a:off x="5530850" y="6245225"/>
            <a:ext cx="981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da-DK" sz="1200">
                <a:solidFill>
                  <a:schemeClr val="bg1"/>
                </a:solidFill>
              </a:rPr>
              <a:t>AGCO</a:t>
            </a:r>
          </a:p>
        </p:txBody>
      </p:sp>
      <p:sp>
        <p:nvSpPr>
          <p:cNvPr id="58376" name="TextBox 9"/>
          <p:cNvSpPr txBox="1">
            <a:spLocks noChangeArrowheads="1"/>
          </p:cNvSpPr>
          <p:nvPr/>
        </p:nvSpPr>
        <p:spPr bwMode="auto">
          <a:xfrm>
            <a:off x="7791450" y="6240463"/>
            <a:ext cx="9810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da-DK" sz="1200">
                <a:solidFill>
                  <a:schemeClr val="bg1"/>
                </a:solidFill>
              </a:rPr>
              <a:t>CNH</a:t>
            </a:r>
          </a:p>
        </p:txBody>
      </p:sp>
    </p:spTree>
    <p:extLst>
      <p:ext uri="{BB962C8B-B14F-4D97-AF65-F5344CB8AC3E}">
        <p14:creationId xmlns:p14="http://schemas.microsoft.com/office/powerpoint/2010/main" val="427462542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2514600" y="2971800"/>
            <a:ext cx="5715000" cy="8382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2514600" y="3962400"/>
            <a:ext cx="5715000" cy="8636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2514600" y="4953000"/>
            <a:ext cx="5715000" cy="8636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2514600" y="1981200"/>
            <a:ext cx="5715000" cy="836613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2635250" y="2055813"/>
            <a:ext cx="5594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fr-FR" sz="1600"/>
              <a:t>2.2m pick-up with small diameter reel for fast and efficient throughput.</a:t>
            </a:r>
            <a:endParaRPr lang="en-US" altLang="fr-FR" sz="1600">
              <a:cs typeface="Arial" charset="0"/>
            </a:endParaRPr>
          </a:p>
        </p:txBody>
      </p:sp>
      <p:sp>
        <p:nvSpPr>
          <p:cNvPr id="83975" name="Text Box 7"/>
          <p:cNvSpPr txBox="1">
            <a:spLocks noChangeArrowheads="1"/>
          </p:cNvSpPr>
          <p:nvPr/>
        </p:nvSpPr>
        <p:spPr bwMode="auto">
          <a:xfrm>
            <a:off x="2635250" y="3048000"/>
            <a:ext cx="55006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fr-FR" sz="1600"/>
              <a:t>PowerFeed rotor, SuperCut 14 or 25 knives and DropFloor for easy unblocking</a:t>
            </a:r>
            <a:endParaRPr lang="en-US" altLang="fr-FR" sz="1600">
              <a:cs typeface="Arial" charset="0"/>
            </a:endParaRPr>
          </a:p>
        </p:txBody>
      </p:sp>
      <p:sp>
        <p:nvSpPr>
          <p:cNvPr id="83977" name="Text Box 9"/>
          <p:cNvSpPr txBox="1">
            <a:spLocks noChangeArrowheads="1"/>
          </p:cNvSpPr>
          <p:nvPr/>
        </p:nvSpPr>
        <p:spPr bwMode="auto">
          <a:xfrm>
            <a:off x="2635250" y="5051425"/>
            <a:ext cx="550068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fr-FR" sz="1600"/>
              <a:t>PowerBind: New accurate and dependable net and twine injection – net is injected in a flat movement to ensure reliable net injection under all conditions.</a:t>
            </a:r>
          </a:p>
        </p:txBody>
      </p:sp>
      <p:sp>
        <p:nvSpPr>
          <p:cNvPr id="59401" name="Rectangle 10"/>
          <p:cNvSpPr>
            <a:spLocks noChangeArrowheads="1"/>
          </p:cNvSpPr>
          <p:nvPr/>
        </p:nvSpPr>
        <p:spPr bwMode="auto">
          <a:xfrm>
            <a:off x="381000" y="1066800"/>
            <a:ext cx="858348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fr-FR" sz="2600" b="1" dirty="0">
                <a:solidFill>
                  <a:schemeClr val="tx2"/>
                </a:solidFill>
              </a:rPr>
              <a:t>The 5 Arguments, </a:t>
            </a:r>
            <a:r>
              <a:rPr lang="en-GB" altLang="fr-FR" sz="2600" b="1" dirty="0" err="1" smtClean="0">
                <a:solidFill>
                  <a:srgbClr val="FF9933"/>
                </a:solidFill>
              </a:rPr>
              <a:t>Gallignani</a:t>
            </a:r>
            <a:r>
              <a:rPr lang="en-GB" altLang="fr-FR" sz="2600" b="1" dirty="0" smtClean="0">
                <a:solidFill>
                  <a:srgbClr val="FF9933"/>
                </a:solidFill>
              </a:rPr>
              <a:t> GV516 </a:t>
            </a:r>
            <a:r>
              <a:rPr lang="en-GB" altLang="fr-FR" sz="2600" b="1" dirty="0">
                <a:solidFill>
                  <a:srgbClr val="FF9933"/>
                </a:solidFill>
              </a:rPr>
              <a:t>– </a:t>
            </a:r>
            <a:r>
              <a:rPr lang="en-GB" altLang="fr-FR" sz="2600" b="1" dirty="0" smtClean="0">
                <a:solidFill>
                  <a:srgbClr val="FF9933"/>
                </a:solidFill>
              </a:rPr>
              <a:t>GV520 </a:t>
            </a:r>
            <a:r>
              <a:rPr lang="en-GB" altLang="fr-FR" sz="2600" b="1" dirty="0" err="1" smtClean="0">
                <a:solidFill>
                  <a:srgbClr val="FF9933"/>
                </a:solidFill>
              </a:rPr>
              <a:t>ProLine</a:t>
            </a:r>
            <a:endParaRPr lang="en-GB" altLang="fr-FR" sz="2600" b="1" dirty="0">
              <a:solidFill>
                <a:srgbClr val="FF9933"/>
              </a:solidFill>
            </a:endParaRPr>
          </a:p>
        </p:txBody>
      </p:sp>
      <p:sp>
        <p:nvSpPr>
          <p:cNvPr id="83979" name="Text Box 11"/>
          <p:cNvSpPr txBox="1">
            <a:spLocks noChangeArrowheads="1"/>
          </p:cNvSpPr>
          <p:nvPr/>
        </p:nvSpPr>
        <p:spPr bwMode="auto">
          <a:xfrm>
            <a:off x="381000" y="1905000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 dirty="0">
                <a:solidFill>
                  <a:srgbClr val="FF9933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83980" name="Text Box 12"/>
          <p:cNvSpPr txBox="1">
            <a:spLocks noChangeArrowheads="1"/>
          </p:cNvSpPr>
          <p:nvPr/>
        </p:nvSpPr>
        <p:spPr bwMode="auto">
          <a:xfrm>
            <a:off x="381000" y="2895600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>
                <a:solidFill>
                  <a:srgbClr val="FF9933"/>
                </a:solidFill>
                <a:latin typeface="Arial Black" pitchFamily="34" charset="0"/>
              </a:rPr>
              <a:t>2</a:t>
            </a:r>
          </a:p>
        </p:txBody>
      </p:sp>
      <p:sp>
        <p:nvSpPr>
          <p:cNvPr id="83981" name="Text Box 13"/>
          <p:cNvSpPr txBox="1">
            <a:spLocks noChangeArrowheads="1"/>
          </p:cNvSpPr>
          <p:nvPr/>
        </p:nvSpPr>
        <p:spPr bwMode="auto">
          <a:xfrm>
            <a:off x="381000" y="3930650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>
                <a:solidFill>
                  <a:srgbClr val="FF9933"/>
                </a:solidFill>
                <a:latin typeface="Arial Black" pitchFamily="34" charset="0"/>
              </a:rPr>
              <a:t>3</a:t>
            </a:r>
          </a:p>
        </p:txBody>
      </p:sp>
      <p:sp>
        <p:nvSpPr>
          <p:cNvPr id="83982" name="Text Box 14"/>
          <p:cNvSpPr txBox="1">
            <a:spLocks noChangeArrowheads="1"/>
          </p:cNvSpPr>
          <p:nvPr/>
        </p:nvSpPr>
        <p:spPr bwMode="auto">
          <a:xfrm>
            <a:off x="381000" y="4918075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>
                <a:solidFill>
                  <a:srgbClr val="FF9933"/>
                </a:solidFill>
                <a:latin typeface="Arial Black" pitchFamily="34" charset="0"/>
              </a:rPr>
              <a:t>4</a:t>
            </a:r>
          </a:p>
        </p:txBody>
      </p:sp>
      <p:sp>
        <p:nvSpPr>
          <p:cNvPr id="83983" name="Rectangle 15"/>
          <p:cNvSpPr>
            <a:spLocks noChangeArrowheads="1"/>
          </p:cNvSpPr>
          <p:nvPr/>
        </p:nvSpPr>
        <p:spPr bwMode="auto">
          <a:xfrm>
            <a:off x="2514600" y="5943600"/>
            <a:ext cx="5715000" cy="8636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  <p:sp>
        <p:nvSpPr>
          <p:cNvPr id="83984" name="Text Box 16"/>
          <p:cNvSpPr txBox="1">
            <a:spLocks noChangeArrowheads="1"/>
          </p:cNvSpPr>
          <p:nvPr/>
        </p:nvSpPr>
        <p:spPr bwMode="auto">
          <a:xfrm>
            <a:off x="2635250" y="6042025"/>
            <a:ext cx="550068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fr-FR" sz="1600"/>
              <a:t>ISOBUS control. Choice between Focus II terminal and IsoMatch Tellus control terminal with 12” screen and 2 interface screens.</a:t>
            </a:r>
          </a:p>
        </p:txBody>
      </p:sp>
      <p:sp>
        <p:nvSpPr>
          <p:cNvPr id="83985" name="Text Box 17"/>
          <p:cNvSpPr txBox="1">
            <a:spLocks noChangeArrowheads="1"/>
          </p:cNvSpPr>
          <p:nvPr/>
        </p:nvSpPr>
        <p:spPr bwMode="auto">
          <a:xfrm>
            <a:off x="381000" y="5908675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fr-FR" sz="5400" b="1">
                <a:solidFill>
                  <a:srgbClr val="FF9933"/>
                </a:solidFill>
                <a:latin typeface="Arial Black" pitchFamily="34" charset="0"/>
              </a:rPr>
              <a:t>5</a:t>
            </a:r>
          </a:p>
        </p:txBody>
      </p:sp>
      <p:pic>
        <p:nvPicPr>
          <p:cNvPr id="83986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81200"/>
            <a:ext cx="1447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987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971800"/>
            <a:ext cx="1447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989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943600"/>
            <a:ext cx="1447800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990" name="Picture 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962400"/>
            <a:ext cx="1447800" cy="866775"/>
          </a:xfrm>
          <a:prstGeom prst="rect">
            <a:avLst/>
          </a:prstGeom>
          <a:noFill/>
          <a:ln w="9525">
            <a:solidFill>
              <a:srgbClr val="E4E1C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2652713" y="4052888"/>
            <a:ext cx="55943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/>
              <a:t>Intelligent Density </a:t>
            </a:r>
            <a:r>
              <a:rPr lang="fr-FR" altLang="fr-FR" sz="1600">
                <a:solidFill>
                  <a:srgbClr val="FF6608"/>
                </a:solidFill>
              </a:rPr>
              <a:t>3D</a:t>
            </a:r>
            <a:r>
              <a:rPr lang="en-GB" altLang="fr-FR" sz="1600"/>
              <a:t> - Bale density, pre-selectable from the tractor cab. Multi-crop baler for use in silage, hay and straw.</a:t>
            </a:r>
            <a:endParaRPr lang="en-US" altLang="fr-FR" sz="1600">
              <a:cs typeface="Arial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63" y="4983163"/>
            <a:ext cx="14478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42498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animBg="1"/>
      <p:bldP spid="83971" grpId="0" animBg="1"/>
      <p:bldP spid="83972" grpId="0" animBg="1"/>
      <p:bldP spid="83973" grpId="0" animBg="1"/>
      <p:bldP spid="83974" grpId="0"/>
      <p:bldP spid="83975" grpId="0"/>
      <p:bldP spid="83977" grpId="0"/>
      <p:bldP spid="83979" grpId="0"/>
      <p:bldP spid="83980" grpId="0"/>
      <p:bldP spid="83981" grpId="0"/>
      <p:bldP spid="83982" grpId="0"/>
      <p:bldP spid="83983" grpId="0" animBg="1"/>
      <p:bldP spid="83984" grpId="0"/>
      <p:bldP spid="83985" grpId="0"/>
      <p:bldP spid="2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Vicon_cream">
  <a:themeElements>
    <a:clrScheme name="Vicon_crea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icon_cr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icon_crea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con_crea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con_crea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con_crea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con_crea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con_crea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con_crea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con_crea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con_crea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con_crea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con_crea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con_crea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Vicon_cream</Template>
  <TotalTime>8034</TotalTime>
  <Words>2533</Words>
  <Application>Microsoft Office PowerPoint</Application>
  <PresentationFormat>On-screen Show (4:3)</PresentationFormat>
  <Paragraphs>579</Paragraphs>
  <Slides>56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Vicon_cream</vt:lpstr>
      <vt:lpstr>Variable Chamber Balers</vt:lpstr>
      <vt:lpstr>PowerPoint Presentation</vt:lpstr>
      <vt:lpstr>PowerPoint Presentation</vt:lpstr>
      <vt:lpstr>Gallignani GV 416 – 418 S Line</vt:lpstr>
      <vt:lpstr>PowerPoint Presentation</vt:lpstr>
      <vt:lpstr>General specifications</vt:lpstr>
      <vt:lpstr>Pick-Up</vt:lpstr>
      <vt:lpstr>2.0m  Pick-Up</vt:lpstr>
      <vt:lpstr>2.2m Wide Pick-Up</vt:lpstr>
      <vt:lpstr>Pick-Up</vt:lpstr>
      <vt:lpstr>Feeding Devices</vt:lpstr>
      <vt:lpstr>Feeder Fork</vt:lpstr>
      <vt:lpstr>DuoFeeder fork </vt:lpstr>
      <vt:lpstr>PowerFeed Rotor</vt:lpstr>
      <vt:lpstr>Unblocking strategy (DropFloor)</vt:lpstr>
      <vt:lpstr>Bale Chamber</vt:lpstr>
      <vt:lpstr>Bale Chamber Concept</vt:lpstr>
      <vt:lpstr>Heavy Duty Drive Line</vt:lpstr>
      <vt:lpstr>PowerBind - Net Binding</vt:lpstr>
      <vt:lpstr>PowerBind Net Wrap</vt:lpstr>
      <vt:lpstr>PowerBind Net Wrap</vt:lpstr>
      <vt:lpstr>PowerBind Net Wrap</vt:lpstr>
      <vt:lpstr>PowerBind Net Wrap</vt:lpstr>
      <vt:lpstr>PowerBind Net Wrap</vt:lpstr>
      <vt:lpstr>Superb bale quality</vt:lpstr>
      <vt:lpstr>Twine Binding</vt:lpstr>
      <vt:lpstr>Storage of Net and Twine</vt:lpstr>
      <vt:lpstr>Controls - Focus</vt:lpstr>
      <vt:lpstr>PowerPoint Presentation</vt:lpstr>
      <vt:lpstr>PowerPoint Presentation</vt:lpstr>
      <vt:lpstr>Gallignani GV516 – 520 ProLine</vt:lpstr>
      <vt:lpstr>PowerPoint Presentation</vt:lpstr>
      <vt:lpstr>General Specifications</vt:lpstr>
      <vt:lpstr>Pick-Up</vt:lpstr>
      <vt:lpstr>2.2m Wide Pick-Up</vt:lpstr>
      <vt:lpstr>Pick-Up</vt:lpstr>
      <vt:lpstr>Feeding devices</vt:lpstr>
      <vt:lpstr>Cutting Device 14 Knives (SuperCut-14)</vt:lpstr>
      <vt:lpstr>Cutting Device 25 knives (SuperCut-25)</vt:lpstr>
      <vt:lpstr>Cutting Device 25 knives (SuperCut-25)</vt:lpstr>
      <vt:lpstr>Unblocking Strategy (DropFloor)</vt:lpstr>
      <vt:lpstr>Bale Chamber</vt:lpstr>
      <vt:lpstr>Intelligent Density 3D</vt:lpstr>
      <vt:lpstr>Intelligent Density 3D</vt:lpstr>
      <vt:lpstr>PowerBind - Net Binding</vt:lpstr>
      <vt:lpstr>PowerBind Net Wrap</vt:lpstr>
      <vt:lpstr>PowerBind Net Wrap</vt:lpstr>
      <vt:lpstr>PowerBind Net Wrap</vt:lpstr>
      <vt:lpstr>PowerBind Net Wrap</vt:lpstr>
      <vt:lpstr>PowerBind Net Wrap</vt:lpstr>
      <vt:lpstr>Superb bale quality</vt:lpstr>
      <vt:lpstr>Twine Binding</vt:lpstr>
      <vt:lpstr>Storage of Net and Twine</vt:lpstr>
      <vt:lpstr>Drive Line</vt:lpstr>
      <vt:lpstr>Full ISOBUS Compatibility</vt:lpstr>
      <vt:lpstr>PowerPoint Presentation</vt:lpstr>
    </vt:vector>
  </TitlesOfParts>
  <Company>Kverneland Kerteminde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Per Sørensen</dc:creator>
  <cp:lastModifiedBy>Per Sørensen</cp:lastModifiedBy>
  <cp:revision>42</cp:revision>
  <dcterms:created xsi:type="dcterms:W3CDTF">2011-09-22T11:37:24Z</dcterms:created>
  <dcterms:modified xsi:type="dcterms:W3CDTF">2014-11-07T08:09:02Z</dcterms:modified>
</cp:coreProperties>
</file>